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68" r:id="rId2"/>
    <p:sldId id="266" r:id="rId3"/>
    <p:sldId id="269" r:id="rId4"/>
    <p:sldId id="274" r:id="rId5"/>
    <p:sldId id="275" r:id="rId6"/>
    <p:sldId id="276" r:id="rId7"/>
    <p:sldId id="277" r:id="rId8"/>
    <p:sldId id="278" r:id="rId9"/>
    <p:sldId id="287" r:id="rId10"/>
    <p:sldId id="279" r:id="rId11"/>
    <p:sldId id="280" r:id="rId12"/>
    <p:sldId id="281" r:id="rId13"/>
    <p:sldId id="282" r:id="rId14"/>
    <p:sldId id="283" r:id="rId15"/>
    <p:sldId id="284" r:id="rId16"/>
    <p:sldId id="286"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63A9"/>
    <a:srgbClr val="F6921F"/>
    <a:srgbClr val="237DA0"/>
    <a:srgbClr val="BF4856"/>
    <a:srgbClr val="E77AAE"/>
    <a:srgbClr val="53575B"/>
    <a:srgbClr val="3AB2E6"/>
    <a:srgbClr val="F8D902"/>
    <a:srgbClr val="50BEA2"/>
    <a:srgbClr val="F14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9564" autoAdjust="0"/>
  </p:normalViewPr>
  <p:slideViewPr>
    <p:cSldViewPr snapToGrid="0" showGuides="1">
      <p:cViewPr varScale="1">
        <p:scale>
          <a:sx n="50" d="100"/>
          <a:sy n="50" d="100"/>
        </p:scale>
        <p:origin x="1891" y="29"/>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C43221-EC4C-4FB4-8A3D-52930B20A20B}" type="datetimeFigureOut">
              <a:rPr lang="en-ZA" smtClean="0"/>
              <a:t>2025/03/04</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576952-379C-483D-8637-7492B0C73ECB}" type="slidenum">
              <a:rPr lang="en-ZA" smtClean="0"/>
              <a:t>‹#›</a:t>
            </a:fld>
            <a:endParaRPr lang="en-ZA"/>
          </a:p>
        </p:txBody>
      </p:sp>
    </p:spTree>
    <p:extLst>
      <p:ext uri="{BB962C8B-B14F-4D97-AF65-F5344CB8AC3E}">
        <p14:creationId xmlns:p14="http://schemas.microsoft.com/office/powerpoint/2010/main" val="2940290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dirty="0"/>
              <a:t>Example: Home Heating System (Thermostat-Controlled Heating)</a:t>
            </a:r>
          </a:p>
          <a:p>
            <a:r>
              <a:rPr lang="en-GB" sz="900" b="1" dirty="0"/>
              <a:t>Context:</a:t>
            </a:r>
            <a:r>
              <a:rPr lang="en-GB" sz="900" dirty="0"/>
              <a:t> A home heating system maintains a comfortable indoor temperature by regulating the operation of a furnace or heater. The process control system in this case is the thermostat.</a:t>
            </a:r>
          </a:p>
          <a:p>
            <a:r>
              <a:rPr lang="en-GB" sz="900" b="1" dirty="0"/>
              <a:t>Components of the Process Control System:</a:t>
            </a:r>
            <a:endParaRPr lang="en-GB" sz="900" dirty="0"/>
          </a:p>
          <a:p>
            <a:pPr>
              <a:buFont typeface="+mj-lt"/>
              <a:buAutoNum type="arabicPeriod"/>
            </a:pPr>
            <a:r>
              <a:rPr lang="en-GB" sz="900" b="1" dirty="0"/>
              <a:t>Sensor:</a:t>
            </a:r>
            <a:endParaRPr lang="en-GB" sz="900" dirty="0"/>
          </a:p>
          <a:p>
            <a:pPr marL="742950" lvl="1" indent="-285750">
              <a:buFont typeface="+mj-lt"/>
              <a:buAutoNum type="arabicPeriod"/>
            </a:pPr>
            <a:r>
              <a:rPr lang="en-GB" sz="900" b="1" dirty="0"/>
              <a:t>Temperature Sensor:</a:t>
            </a:r>
            <a:r>
              <a:rPr lang="en-GB" sz="900" dirty="0"/>
              <a:t> Located within the thermostat, it measures the current room temperature.</a:t>
            </a:r>
          </a:p>
          <a:p>
            <a:pPr>
              <a:buFont typeface="+mj-lt"/>
              <a:buAutoNum type="arabicPeriod"/>
            </a:pPr>
            <a:r>
              <a:rPr lang="en-GB" sz="900" b="1" dirty="0"/>
              <a:t>Controller:</a:t>
            </a:r>
            <a:endParaRPr lang="en-GB" sz="900" dirty="0"/>
          </a:p>
          <a:p>
            <a:pPr marL="742950" lvl="1" indent="-285750">
              <a:buFont typeface="+mj-lt"/>
              <a:buAutoNum type="arabicPeriod"/>
            </a:pPr>
            <a:r>
              <a:rPr lang="en-GB" sz="900" b="1" dirty="0"/>
              <a:t>Thermostat:</a:t>
            </a:r>
            <a:r>
              <a:rPr lang="en-GB" sz="900" dirty="0"/>
              <a:t> The central unit that processes the temperature data and sends commands to the furnace or heater based on the desired setpoint temperature.</a:t>
            </a:r>
          </a:p>
          <a:p>
            <a:pPr>
              <a:buFont typeface="+mj-lt"/>
              <a:buAutoNum type="arabicPeriod"/>
            </a:pPr>
            <a:r>
              <a:rPr lang="en-GB" sz="900" b="1" dirty="0"/>
              <a:t>Actuator:</a:t>
            </a:r>
            <a:endParaRPr lang="en-GB" sz="900" dirty="0"/>
          </a:p>
          <a:p>
            <a:pPr marL="742950" lvl="1" indent="-285750">
              <a:buFont typeface="+mj-lt"/>
              <a:buAutoNum type="arabicPeriod"/>
            </a:pPr>
            <a:r>
              <a:rPr lang="en-GB" sz="900" b="1" dirty="0"/>
              <a:t>Furnace or Heater:</a:t>
            </a:r>
            <a:r>
              <a:rPr lang="en-GB" sz="900" dirty="0"/>
              <a:t> The device that provides heating to the home when activated by the thermostat.</a:t>
            </a:r>
          </a:p>
          <a:p>
            <a:r>
              <a:rPr lang="en-GB" sz="900" b="1" dirty="0"/>
              <a:t>Process Workflow:</a:t>
            </a:r>
            <a:endParaRPr lang="en-GB" sz="900" dirty="0"/>
          </a:p>
          <a:p>
            <a:pPr>
              <a:buFont typeface="+mj-lt"/>
              <a:buAutoNum type="arabicPeriod"/>
            </a:pPr>
            <a:r>
              <a:rPr lang="en-GB" sz="900" b="1" dirty="0"/>
              <a:t>Temperature Measurement:</a:t>
            </a:r>
            <a:endParaRPr lang="en-GB" sz="900" dirty="0"/>
          </a:p>
          <a:p>
            <a:pPr marL="742950" lvl="1" indent="-285750">
              <a:buFont typeface="+mj-lt"/>
              <a:buAutoNum type="arabicPeriod"/>
            </a:pPr>
            <a:r>
              <a:rPr lang="en-GB" sz="900" dirty="0"/>
              <a:t>The temperature sensor in the thermostat continuously measures the current indoor temperature.</a:t>
            </a:r>
          </a:p>
          <a:p>
            <a:pPr>
              <a:buFont typeface="+mj-lt"/>
              <a:buAutoNum type="arabicPeriod"/>
            </a:pPr>
            <a:r>
              <a:rPr lang="en-GB" sz="900" b="1" dirty="0"/>
              <a:t>Temperature Comparison:</a:t>
            </a:r>
            <a:endParaRPr lang="en-GB" sz="900" dirty="0"/>
          </a:p>
          <a:p>
            <a:pPr marL="742950" lvl="1" indent="-285750">
              <a:buFont typeface="+mj-lt"/>
              <a:buAutoNum type="arabicPeriod"/>
            </a:pPr>
            <a:r>
              <a:rPr lang="en-GB" sz="900" dirty="0"/>
              <a:t>The thermostat compares the measured temperature to the desired setpoint temperature set by the homeowner.</a:t>
            </a:r>
          </a:p>
          <a:p>
            <a:pPr>
              <a:buFont typeface="+mj-lt"/>
              <a:buAutoNum type="arabicPeriod"/>
            </a:pPr>
            <a:r>
              <a:rPr lang="en-GB" sz="900" b="1" dirty="0"/>
              <a:t>Heating Activation:</a:t>
            </a:r>
            <a:endParaRPr lang="en-GB" sz="900" dirty="0"/>
          </a:p>
          <a:p>
            <a:pPr marL="742950" lvl="1" indent="-285750">
              <a:buFont typeface="+mj-lt"/>
              <a:buAutoNum type="arabicPeriod"/>
            </a:pPr>
            <a:r>
              <a:rPr lang="en-GB" sz="900" dirty="0"/>
              <a:t>If the measured temperature is below the setpoint, the thermostat sends a signal to the furnace or heater to turn on.</a:t>
            </a:r>
          </a:p>
          <a:p>
            <a:pPr>
              <a:buFont typeface="+mj-lt"/>
              <a:buAutoNum type="arabicPeriod"/>
            </a:pPr>
            <a:r>
              <a:rPr lang="en-GB" sz="900" b="1" dirty="0"/>
              <a:t>Heating Deactivation:</a:t>
            </a:r>
            <a:endParaRPr lang="en-GB" sz="900" dirty="0"/>
          </a:p>
          <a:p>
            <a:pPr marL="742950" lvl="1" indent="-285750">
              <a:buFont typeface="+mj-lt"/>
              <a:buAutoNum type="arabicPeriod"/>
            </a:pPr>
            <a:r>
              <a:rPr lang="en-GB" sz="900" dirty="0"/>
              <a:t>Once the indoor temperature reaches the setpoint, the thermostat sends a signal to the furnace or heater to turn off.</a:t>
            </a:r>
          </a:p>
          <a:p>
            <a:endParaRPr lang="en-ZA" sz="900" dirty="0"/>
          </a:p>
        </p:txBody>
      </p:sp>
      <p:sp>
        <p:nvSpPr>
          <p:cNvPr id="4" name="Slide Number Placeholder 3"/>
          <p:cNvSpPr>
            <a:spLocks noGrp="1"/>
          </p:cNvSpPr>
          <p:nvPr>
            <p:ph type="sldNum" sz="quarter" idx="5"/>
          </p:nvPr>
        </p:nvSpPr>
        <p:spPr/>
        <p:txBody>
          <a:bodyPr/>
          <a:lstStyle/>
          <a:p>
            <a:fld id="{C4576952-379C-483D-8637-7492B0C73ECB}" type="slidenum">
              <a:rPr lang="en-ZA" smtClean="0"/>
              <a:t>10</a:t>
            </a:fld>
            <a:endParaRPr lang="en-ZA"/>
          </a:p>
        </p:txBody>
      </p:sp>
    </p:spTree>
    <p:extLst>
      <p:ext uri="{BB962C8B-B14F-4D97-AF65-F5344CB8AC3E}">
        <p14:creationId xmlns:p14="http://schemas.microsoft.com/office/powerpoint/2010/main" val="343945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Cognitive science is the interdisciplinary study of the mind and its processes. It involves understanding how people think, learn, remember, and perceive. The field combines knowledge and methods from several disciplines, including:</a:t>
            </a:r>
          </a:p>
          <a:p>
            <a:pPr>
              <a:buFont typeface="Arial" panose="020B0604020202020204" pitchFamily="34" charset="0"/>
              <a:buChar char="•"/>
            </a:pPr>
            <a:r>
              <a:rPr lang="en-GB" b="1" dirty="0"/>
              <a:t>Psychology:</a:t>
            </a:r>
            <a:r>
              <a:rPr lang="en-GB" dirty="0"/>
              <a:t> Examines mental functions and behaviours.</a:t>
            </a:r>
          </a:p>
          <a:p>
            <a:pPr>
              <a:buFont typeface="Arial" panose="020B0604020202020204" pitchFamily="34" charset="0"/>
              <a:buChar char="•"/>
            </a:pPr>
            <a:r>
              <a:rPr lang="en-GB" b="1" dirty="0"/>
              <a:t>Computer Science:</a:t>
            </a:r>
            <a:r>
              <a:rPr lang="en-GB" dirty="0"/>
              <a:t> Uses computational models to understand and simulate thinking processes.</a:t>
            </a:r>
          </a:p>
          <a:p>
            <a:pPr>
              <a:buFont typeface="Arial" panose="020B0604020202020204" pitchFamily="34" charset="0"/>
              <a:buChar char="•"/>
            </a:pPr>
            <a:r>
              <a:rPr lang="en-GB" b="1" dirty="0"/>
              <a:t>Neuroscience:</a:t>
            </a:r>
            <a:r>
              <a:rPr lang="en-GB" dirty="0"/>
              <a:t> Studies the brain's structure and functions to see how they relate to mental activities.</a:t>
            </a:r>
          </a:p>
          <a:p>
            <a:pPr>
              <a:buFont typeface="Arial" panose="020B0604020202020204" pitchFamily="34" charset="0"/>
              <a:buChar char="•"/>
            </a:pPr>
            <a:r>
              <a:rPr lang="en-GB" b="1" dirty="0"/>
              <a:t>Linguistics:</a:t>
            </a:r>
            <a:r>
              <a:rPr lang="en-GB" dirty="0"/>
              <a:t> Looks at how language is processed and produced.</a:t>
            </a:r>
          </a:p>
          <a:p>
            <a:pPr>
              <a:buFont typeface="Arial" panose="020B0604020202020204" pitchFamily="34" charset="0"/>
              <a:buChar char="•"/>
            </a:pPr>
            <a:r>
              <a:rPr lang="en-GB" b="1" dirty="0"/>
              <a:t>Philosophy:</a:t>
            </a:r>
            <a:r>
              <a:rPr lang="en-GB" dirty="0"/>
              <a:t> Explores the nature of the mind and consciousness.</a:t>
            </a:r>
          </a:p>
          <a:p>
            <a:pPr>
              <a:buFont typeface="Arial" panose="020B0604020202020204" pitchFamily="34" charset="0"/>
              <a:buChar char="•"/>
            </a:pPr>
            <a:r>
              <a:rPr lang="en-GB" b="1" dirty="0"/>
              <a:t>Anthropology:</a:t>
            </a:r>
            <a:r>
              <a:rPr lang="en-GB" dirty="0"/>
              <a:t> Investigates how culture affects cognition.</a:t>
            </a:r>
          </a:p>
          <a:p>
            <a:r>
              <a:rPr lang="en-GB" dirty="0"/>
              <a:t>The goal of cognitive science is to understand how the brain enables the mind, how different cognitive functions are interconnected, and how these processes can be replicated in machines or improved in humans.</a:t>
            </a:r>
          </a:p>
          <a:p>
            <a:endParaRPr lang="en-ZA" dirty="0"/>
          </a:p>
        </p:txBody>
      </p:sp>
      <p:sp>
        <p:nvSpPr>
          <p:cNvPr id="4" name="Slide Number Placeholder 3"/>
          <p:cNvSpPr>
            <a:spLocks noGrp="1"/>
          </p:cNvSpPr>
          <p:nvPr>
            <p:ph type="sldNum" sz="quarter" idx="5"/>
          </p:nvPr>
        </p:nvSpPr>
        <p:spPr/>
        <p:txBody>
          <a:bodyPr/>
          <a:lstStyle/>
          <a:p>
            <a:fld id="{C4576952-379C-483D-8637-7492B0C73ECB}" type="slidenum">
              <a:rPr lang="en-ZA" smtClean="0"/>
              <a:t>12</a:t>
            </a:fld>
            <a:endParaRPr lang="en-ZA"/>
          </a:p>
        </p:txBody>
      </p:sp>
    </p:spTree>
    <p:extLst>
      <p:ext uri="{BB962C8B-B14F-4D97-AF65-F5344CB8AC3E}">
        <p14:creationId xmlns:p14="http://schemas.microsoft.com/office/powerpoint/2010/main" val="3467804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Embedded Systems: Explanation and Example</a:t>
            </a:r>
          </a:p>
          <a:p>
            <a:r>
              <a:rPr lang="en-GB" b="1" dirty="0"/>
              <a:t>What is an Embedded System?</a:t>
            </a:r>
            <a:endParaRPr lang="en-GB" dirty="0"/>
          </a:p>
          <a:p>
            <a:r>
              <a:rPr lang="en-GB" dirty="0"/>
              <a:t>An embedded system is a specialized computing system that performs dedicated functions or tasks as part of a larger device. Unlike general-purpose computers, embedded systems are designed to perform specific tasks, often with real-time computing constraints. They are typically embedded as part of a complete device including hardware and mechanical parts.</a:t>
            </a:r>
          </a:p>
          <a:p>
            <a:r>
              <a:rPr lang="en-GB" b="1" dirty="0"/>
              <a:t>Key Characteristics of Embedded Systems:</a:t>
            </a:r>
            <a:endParaRPr lang="en-GB" dirty="0"/>
          </a:p>
          <a:p>
            <a:pPr>
              <a:buFont typeface="+mj-lt"/>
              <a:buAutoNum type="arabicPeriod"/>
            </a:pPr>
            <a:r>
              <a:rPr lang="en-GB" b="1" dirty="0"/>
              <a:t>Dedicated Functionality:</a:t>
            </a:r>
            <a:r>
              <a:rPr lang="en-GB" dirty="0"/>
              <a:t> Designed for a specific function or set of functions within a larger system.</a:t>
            </a:r>
          </a:p>
          <a:p>
            <a:pPr>
              <a:buFont typeface="+mj-lt"/>
              <a:buAutoNum type="arabicPeriod"/>
            </a:pPr>
            <a:r>
              <a:rPr lang="en-GB" b="1" dirty="0"/>
              <a:t>Real-Time Operation:</a:t>
            </a:r>
            <a:r>
              <a:rPr lang="en-GB" dirty="0"/>
              <a:t> Often required to perform tasks within a strict time frame.</a:t>
            </a:r>
          </a:p>
          <a:p>
            <a:pPr>
              <a:buFont typeface="+mj-lt"/>
              <a:buAutoNum type="arabicPeriod"/>
            </a:pPr>
            <a:r>
              <a:rPr lang="en-GB" b="1" dirty="0"/>
              <a:t>Resource Constraints:</a:t>
            </a:r>
            <a:r>
              <a:rPr lang="en-GB" dirty="0"/>
              <a:t> Typically have limited processing power, memory, and storage.</a:t>
            </a:r>
          </a:p>
          <a:p>
            <a:pPr>
              <a:buFont typeface="+mj-lt"/>
              <a:buAutoNum type="arabicPeriod"/>
            </a:pPr>
            <a:r>
              <a:rPr lang="en-GB" b="1" dirty="0"/>
              <a:t>Reliability and Stability:</a:t>
            </a:r>
            <a:r>
              <a:rPr lang="en-GB" dirty="0"/>
              <a:t> Must operate continuously and reliably, often in harsh conditions.</a:t>
            </a:r>
          </a:p>
          <a:p>
            <a:pPr>
              <a:buFont typeface="+mj-lt"/>
              <a:buAutoNum type="arabicPeriod"/>
            </a:pPr>
            <a:r>
              <a:rPr lang="en-GB" b="1" dirty="0"/>
              <a:t>Embedded within Larger Devices:</a:t>
            </a:r>
            <a:r>
              <a:rPr lang="en-GB" dirty="0"/>
              <a:t> Part of larger systems, such as cars, appliances, and industrial machines.</a:t>
            </a:r>
          </a:p>
          <a:p>
            <a:r>
              <a:rPr lang="en-GB" b="1" dirty="0"/>
              <a:t>Example: Embedded System in a Washing Machine</a:t>
            </a:r>
            <a:endParaRPr lang="en-GB" dirty="0"/>
          </a:p>
          <a:p>
            <a:r>
              <a:rPr lang="en-GB" b="1" dirty="0"/>
              <a:t>Context:</a:t>
            </a:r>
            <a:r>
              <a:rPr lang="en-GB" dirty="0"/>
              <a:t> A modern washing machine uses an embedded system to control its various functions, such as filling water, washing, rinsing, and spinning.</a:t>
            </a:r>
          </a:p>
          <a:p>
            <a:r>
              <a:rPr lang="en-GB" b="1" dirty="0"/>
              <a:t>Components of the Embedded System:</a:t>
            </a:r>
            <a:endParaRPr lang="en-GB" dirty="0"/>
          </a:p>
          <a:p>
            <a:pPr>
              <a:buFont typeface="+mj-lt"/>
              <a:buAutoNum type="arabicPeriod"/>
            </a:pPr>
            <a:r>
              <a:rPr lang="en-GB" b="1" dirty="0"/>
              <a:t>Microcontroller:</a:t>
            </a:r>
            <a:r>
              <a:rPr lang="en-GB" dirty="0"/>
              <a:t> The brain of the embedded system, programmed to manage the washing machine's operations.</a:t>
            </a:r>
          </a:p>
          <a:p>
            <a:pPr>
              <a:buFont typeface="+mj-lt"/>
              <a:buAutoNum type="arabicPeriod"/>
            </a:pPr>
            <a:r>
              <a:rPr lang="en-GB" b="1" dirty="0"/>
              <a:t>Sensors:</a:t>
            </a:r>
            <a:endParaRPr lang="en-GB" dirty="0"/>
          </a:p>
          <a:p>
            <a:pPr marL="742950" lvl="1" indent="-285750">
              <a:buFont typeface="+mj-lt"/>
              <a:buAutoNum type="arabicPeriod"/>
            </a:pPr>
            <a:r>
              <a:rPr lang="en-GB" b="1" dirty="0"/>
              <a:t>Water Level Sensor:</a:t>
            </a:r>
            <a:r>
              <a:rPr lang="en-GB" dirty="0"/>
              <a:t> Measures the water level to ensure the correct amount is used.</a:t>
            </a:r>
          </a:p>
          <a:p>
            <a:pPr marL="742950" lvl="1" indent="-285750">
              <a:buFont typeface="+mj-lt"/>
              <a:buAutoNum type="arabicPeriod"/>
            </a:pPr>
            <a:r>
              <a:rPr lang="en-GB" b="1" dirty="0"/>
              <a:t>Temperature Sensor:</a:t>
            </a:r>
            <a:r>
              <a:rPr lang="en-GB" dirty="0"/>
              <a:t> Monitors water temperature to ensure it matches the selected wash cycle.</a:t>
            </a:r>
          </a:p>
          <a:p>
            <a:pPr marL="742950" lvl="1" indent="-285750">
              <a:buFont typeface="+mj-lt"/>
              <a:buAutoNum type="arabicPeriod"/>
            </a:pPr>
            <a:r>
              <a:rPr lang="en-GB" b="1" dirty="0"/>
              <a:t>Door Lock Sensor:</a:t>
            </a:r>
            <a:r>
              <a:rPr lang="en-GB" dirty="0"/>
              <a:t> Ensures the door is securely closed before the wash cycle starts.</a:t>
            </a:r>
          </a:p>
          <a:p>
            <a:pPr>
              <a:buFont typeface="+mj-lt"/>
              <a:buAutoNum type="arabicPeriod"/>
            </a:pPr>
            <a:r>
              <a:rPr lang="en-GB" b="1" dirty="0"/>
              <a:t>Actuators:</a:t>
            </a:r>
            <a:endParaRPr lang="en-GB" dirty="0"/>
          </a:p>
          <a:p>
            <a:pPr marL="742950" lvl="1" indent="-285750">
              <a:buFont typeface="+mj-lt"/>
              <a:buAutoNum type="arabicPeriod"/>
            </a:pPr>
            <a:r>
              <a:rPr lang="en-GB" b="1" dirty="0"/>
              <a:t>Valves:</a:t>
            </a:r>
            <a:r>
              <a:rPr lang="en-GB" dirty="0"/>
              <a:t> Control the flow of water into the drum.</a:t>
            </a:r>
          </a:p>
          <a:p>
            <a:pPr marL="742950" lvl="1" indent="-285750">
              <a:buFont typeface="+mj-lt"/>
              <a:buAutoNum type="arabicPeriod"/>
            </a:pPr>
            <a:r>
              <a:rPr lang="en-GB" b="1" dirty="0"/>
              <a:t>Motor:</a:t>
            </a:r>
            <a:r>
              <a:rPr lang="en-GB" dirty="0"/>
              <a:t> Drives the drum to perform washing and spinning actions.</a:t>
            </a:r>
          </a:p>
          <a:p>
            <a:pPr marL="742950" lvl="1" indent="-285750">
              <a:buFont typeface="+mj-lt"/>
              <a:buAutoNum type="arabicPeriod"/>
            </a:pPr>
            <a:r>
              <a:rPr lang="en-GB" b="1" dirty="0"/>
              <a:t>Heater:</a:t>
            </a:r>
            <a:r>
              <a:rPr lang="en-GB" dirty="0"/>
              <a:t> Heats the water to the desired temperature.</a:t>
            </a:r>
          </a:p>
          <a:p>
            <a:pPr>
              <a:buFont typeface="+mj-lt"/>
              <a:buAutoNum type="arabicPeriod"/>
            </a:pPr>
            <a:r>
              <a:rPr lang="en-GB" b="1" dirty="0"/>
              <a:t>User Interface:</a:t>
            </a:r>
            <a:endParaRPr lang="en-GB" dirty="0"/>
          </a:p>
          <a:p>
            <a:pPr marL="742950" lvl="1" indent="-285750">
              <a:buFont typeface="+mj-lt"/>
              <a:buAutoNum type="arabicPeriod"/>
            </a:pPr>
            <a:r>
              <a:rPr lang="en-GB" b="1" dirty="0"/>
              <a:t>Control Panel:</a:t>
            </a:r>
            <a:r>
              <a:rPr lang="en-GB" dirty="0"/>
              <a:t> Allows users to select wash cycles, set temperature, and start or stop the machine.</a:t>
            </a:r>
          </a:p>
          <a:p>
            <a:r>
              <a:rPr lang="en-GB" b="1" dirty="0"/>
              <a:t>Process Workflow:</a:t>
            </a:r>
            <a:endParaRPr lang="en-GB" dirty="0"/>
          </a:p>
          <a:p>
            <a:pPr>
              <a:buFont typeface="+mj-lt"/>
              <a:buAutoNum type="arabicPeriod"/>
            </a:pPr>
            <a:r>
              <a:rPr lang="en-GB" b="1" dirty="0"/>
              <a:t>User Input:</a:t>
            </a:r>
            <a:endParaRPr lang="en-GB" dirty="0"/>
          </a:p>
          <a:p>
            <a:pPr marL="742950" lvl="1" indent="-285750">
              <a:buFont typeface="+mj-lt"/>
              <a:buAutoNum type="arabicPeriod"/>
            </a:pPr>
            <a:r>
              <a:rPr lang="en-GB" dirty="0"/>
              <a:t>The user selects a wash cycle and starts the machine using the control panel.</a:t>
            </a:r>
          </a:p>
          <a:p>
            <a:pPr>
              <a:buFont typeface="+mj-lt"/>
              <a:buAutoNum type="arabicPeriod"/>
            </a:pPr>
            <a:r>
              <a:rPr lang="en-GB" b="1" dirty="0"/>
              <a:t>Water Filling:</a:t>
            </a:r>
            <a:endParaRPr lang="en-GB" dirty="0"/>
          </a:p>
          <a:p>
            <a:pPr marL="742950" lvl="1" indent="-285750">
              <a:buFont typeface="+mj-lt"/>
              <a:buAutoNum type="arabicPeriod"/>
            </a:pPr>
            <a:r>
              <a:rPr lang="en-GB" dirty="0"/>
              <a:t>The microcontroller receives input from the water level sensor and opens the valve to fill the drum with the appropriate amount of water.</a:t>
            </a:r>
          </a:p>
          <a:p>
            <a:pPr>
              <a:buFont typeface="+mj-lt"/>
              <a:buAutoNum type="arabicPeriod"/>
            </a:pPr>
            <a:r>
              <a:rPr lang="en-GB" b="1" dirty="0"/>
              <a:t>Temperature Control:</a:t>
            </a:r>
            <a:endParaRPr lang="en-GB" dirty="0"/>
          </a:p>
          <a:p>
            <a:pPr marL="742950" lvl="1" indent="-285750">
              <a:buFont typeface="+mj-lt"/>
              <a:buAutoNum type="arabicPeriod"/>
            </a:pPr>
            <a:r>
              <a:rPr lang="en-GB" dirty="0"/>
              <a:t>The temperature sensor monitors the water temperature, and the microcontroller activates the heater to reach the set temperature.</a:t>
            </a:r>
          </a:p>
          <a:p>
            <a:pPr>
              <a:buFont typeface="+mj-lt"/>
              <a:buAutoNum type="arabicPeriod"/>
            </a:pPr>
            <a:r>
              <a:rPr lang="en-GB" b="1" dirty="0"/>
              <a:t>Washing Cycle:</a:t>
            </a:r>
            <a:endParaRPr lang="en-GB" dirty="0"/>
          </a:p>
          <a:p>
            <a:pPr marL="742950" lvl="1" indent="-285750">
              <a:buFont typeface="+mj-lt"/>
              <a:buAutoNum type="arabicPeriod"/>
            </a:pPr>
            <a:r>
              <a:rPr lang="en-GB" dirty="0"/>
              <a:t>The microcontroller controls the motor to agitate the drum, ensuring the clothes are thoroughly washed.</a:t>
            </a:r>
          </a:p>
          <a:p>
            <a:pPr>
              <a:buFont typeface="+mj-lt"/>
              <a:buAutoNum type="arabicPeriod"/>
            </a:pPr>
            <a:r>
              <a:rPr lang="en-GB" b="1" dirty="0"/>
              <a:t>Rinsing and Spinning:</a:t>
            </a:r>
            <a:endParaRPr lang="en-GB" dirty="0"/>
          </a:p>
          <a:p>
            <a:pPr marL="742950" lvl="1" indent="-285750">
              <a:buFont typeface="+mj-lt"/>
              <a:buAutoNum type="arabicPeriod"/>
            </a:pPr>
            <a:r>
              <a:rPr lang="en-GB" dirty="0"/>
              <a:t>After washing, the microcontroller activates the valves to drain the water, refills the drum with fresh water for rinsing, and then controls the motor for the spin cycle to remove excess water from the clothes.</a:t>
            </a:r>
          </a:p>
          <a:p>
            <a:pPr>
              <a:buFont typeface="+mj-lt"/>
              <a:buAutoNum type="arabicPeriod"/>
            </a:pPr>
            <a:r>
              <a:rPr lang="en-GB" b="1" dirty="0"/>
              <a:t>Completion:</a:t>
            </a:r>
            <a:endParaRPr lang="en-GB" dirty="0"/>
          </a:p>
          <a:p>
            <a:pPr marL="742950" lvl="1" indent="-285750">
              <a:buFont typeface="+mj-lt"/>
              <a:buAutoNum type="arabicPeriod"/>
            </a:pPr>
            <a:r>
              <a:rPr lang="en-GB" dirty="0"/>
              <a:t>The washing machine completes the cycle and signals the user through the control panel.</a:t>
            </a:r>
          </a:p>
          <a:p>
            <a:r>
              <a:rPr lang="en-GB" b="1" dirty="0"/>
              <a:t>Benefits:</a:t>
            </a:r>
            <a:endParaRPr lang="en-GB" dirty="0"/>
          </a:p>
          <a:p>
            <a:pPr>
              <a:buFont typeface="Arial" panose="020B0604020202020204" pitchFamily="34" charset="0"/>
              <a:buChar char="•"/>
            </a:pPr>
            <a:r>
              <a:rPr lang="en-GB" b="1" dirty="0"/>
              <a:t>Automation:</a:t>
            </a:r>
            <a:r>
              <a:rPr lang="en-GB" dirty="0"/>
              <a:t> Automates complex washing processes, making the machine easy to use.</a:t>
            </a:r>
          </a:p>
          <a:p>
            <a:pPr>
              <a:buFont typeface="Arial" panose="020B0604020202020204" pitchFamily="34" charset="0"/>
              <a:buChar char="•"/>
            </a:pPr>
            <a:r>
              <a:rPr lang="en-GB" b="1" dirty="0"/>
              <a:t>Efficiency:</a:t>
            </a:r>
            <a:r>
              <a:rPr lang="en-GB" dirty="0"/>
              <a:t> Optimizes water and energy usage by precisely controlling each step.</a:t>
            </a:r>
          </a:p>
          <a:p>
            <a:pPr>
              <a:buFont typeface="Arial" panose="020B0604020202020204" pitchFamily="34" charset="0"/>
              <a:buChar char="•"/>
            </a:pPr>
            <a:r>
              <a:rPr lang="en-GB" b="1" dirty="0"/>
              <a:t>Customization:</a:t>
            </a:r>
            <a:r>
              <a:rPr lang="en-GB" dirty="0"/>
              <a:t> Allows users to select different wash cycles for different types of laundry.</a:t>
            </a:r>
          </a:p>
          <a:p>
            <a:pPr>
              <a:buFont typeface="Arial" panose="020B0604020202020204" pitchFamily="34" charset="0"/>
              <a:buChar char="•"/>
            </a:pPr>
            <a:r>
              <a:rPr lang="en-GB" b="1" dirty="0"/>
              <a:t>Reliability:</a:t>
            </a:r>
            <a:r>
              <a:rPr lang="en-GB" dirty="0"/>
              <a:t> Ensures consistent performance with minimal user intervention.</a:t>
            </a:r>
          </a:p>
          <a:p>
            <a:r>
              <a:rPr lang="en-GB" dirty="0"/>
              <a:t>This example demonstrates how an embedded system integrates hardware and software to perform dedicated functions within a larger device, enhancing its functionality, efficiency, and user experience.</a:t>
            </a:r>
          </a:p>
          <a:p>
            <a:endParaRPr lang="en-ZA" dirty="0"/>
          </a:p>
        </p:txBody>
      </p:sp>
      <p:sp>
        <p:nvSpPr>
          <p:cNvPr id="4" name="Slide Number Placeholder 3"/>
          <p:cNvSpPr>
            <a:spLocks noGrp="1"/>
          </p:cNvSpPr>
          <p:nvPr>
            <p:ph type="sldNum" sz="quarter" idx="5"/>
          </p:nvPr>
        </p:nvSpPr>
        <p:spPr/>
        <p:txBody>
          <a:bodyPr/>
          <a:lstStyle/>
          <a:p>
            <a:fld id="{C4576952-379C-483D-8637-7492B0C73ECB}" type="slidenum">
              <a:rPr lang="en-ZA" smtClean="0"/>
              <a:t>13</a:t>
            </a:fld>
            <a:endParaRPr lang="en-ZA"/>
          </a:p>
        </p:txBody>
      </p:sp>
    </p:spTree>
    <p:extLst>
      <p:ext uri="{BB962C8B-B14F-4D97-AF65-F5344CB8AC3E}">
        <p14:creationId xmlns:p14="http://schemas.microsoft.com/office/powerpoint/2010/main" val="4028614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 Title Slide">
    <p:bg>
      <p:bgPr>
        <a:solidFill>
          <a:srgbClr val="53575B"/>
        </a:solidFill>
        <a:effectLst/>
      </p:bgPr>
    </p:bg>
    <p:spTree>
      <p:nvGrpSpPr>
        <p:cNvPr id="1" name=""/>
        <p:cNvGrpSpPr/>
        <p:nvPr/>
      </p:nvGrpSpPr>
      <p:grpSpPr>
        <a:xfrm>
          <a:off x="0" y="0"/>
          <a:ext cx="0" cy="0"/>
          <a:chOff x="0" y="0"/>
          <a:chExt cx="0" cy="0"/>
        </a:xfrm>
      </p:grpSpPr>
      <p:pic>
        <p:nvPicPr>
          <p:cNvPr id="14" name="Picture 13" descr="Chart, bar chart&#10;&#10;Description automatically generated">
            <a:extLst>
              <a:ext uri="{FF2B5EF4-FFF2-40B4-BE49-F238E27FC236}">
                <a16:creationId xmlns:a16="http://schemas.microsoft.com/office/drawing/2014/main" id="{73001D11-C790-4427-B645-3EAEBE005D4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
        <p:nvSpPr>
          <p:cNvPr id="16" name="Title Placeholder 1">
            <a:extLst>
              <a:ext uri="{FF2B5EF4-FFF2-40B4-BE49-F238E27FC236}">
                <a16:creationId xmlns:a16="http://schemas.microsoft.com/office/drawing/2014/main" id="{839068EB-DBA6-4F95-AEC3-4952503FCDCF}"/>
              </a:ext>
            </a:extLst>
          </p:cNvPr>
          <p:cNvSpPr>
            <a:spLocks noGrp="1"/>
          </p:cNvSpPr>
          <p:nvPr>
            <p:ph type="title"/>
          </p:nvPr>
        </p:nvSpPr>
        <p:spPr>
          <a:xfrm>
            <a:off x="3070697" y="1939009"/>
            <a:ext cx="6076416" cy="449743"/>
          </a:xfrm>
          <a:prstGeom prst="rect">
            <a:avLst/>
          </a:prstGeom>
        </p:spPr>
        <p:txBody>
          <a:bodyPr anchor="b">
            <a:normAutofit/>
          </a:bodyPr>
          <a:lstStyle>
            <a:lvl1pPr algn="ctr">
              <a:defRPr>
                <a:solidFill>
                  <a:schemeClr val="bg1"/>
                </a:solidFill>
              </a:defRPr>
            </a:lvl1pPr>
          </a:lstStyle>
          <a:p>
            <a:pPr marL="0" lvl="0"/>
            <a:r>
              <a:rPr lang="en-US" dirty="0"/>
              <a:t>Click to edit Master title style</a:t>
            </a:r>
            <a:endParaRPr lang="en-ZA" dirty="0"/>
          </a:p>
        </p:txBody>
      </p:sp>
      <p:sp>
        <p:nvSpPr>
          <p:cNvPr id="17" name="Text Placeholder 2">
            <a:extLst>
              <a:ext uri="{FF2B5EF4-FFF2-40B4-BE49-F238E27FC236}">
                <a16:creationId xmlns:a16="http://schemas.microsoft.com/office/drawing/2014/main" id="{12ABAC3B-3408-4F8C-926E-26D63A50D41C}"/>
              </a:ext>
            </a:extLst>
          </p:cNvPr>
          <p:cNvSpPr>
            <a:spLocks noGrp="1"/>
          </p:cNvSpPr>
          <p:nvPr>
            <p:ph idx="1"/>
          </p:nvPr>
        </p:nvSpPr>
        <p:spPr>
          <a:xfrm>
            <a:off x="3057792" y="2608141"/>
            <a:ext cx="6076416" cy="1520426"/>
          </a:xfrm>
          <a:prstGeom prst="rect">
            <a:avLst/>
          </a:prstGeom>
        </p:spPr>
        <p:txBody>
          <a:bodyPr vert="horz" lIns="91440" tIns="45720" rIns="91440" bIns="45720" rtlCol="0" anchor="ctr">
            <a:normAutofit/>
          </a:bodyPr>
          <a:lstStyle>
            <a:lvl1pPr marL="0" indent="0" algn="ctr">
              <a:buNone/>
              <a:defRPr>
                <a:solidFill>
                  <a:schemeClr val="bg1"/>
                </a:solidFill>
              </a:defRPr>
            </a:lvl1pPr>
          </a:lstStyle>
          <a:p>
            <a:pPr lvl="0"/>
            <a:r>
              <a:rPr lang="en-US" dirty="0"/>
              <a:t>Click to edit Master text style</a:t>
            </a:r>
          </a:p>
        </p:txBody>
      </p:sp>
      <p:pic>
        <p:nvPicPr>
          <p:cNvPr id="13" name="Picture 12" descr="Text, logo&#10;&#10;Description automatically generated">
            <a:extLst>
              <a:ext uri="{FF2B5EF4-FFF2-40B4-BE49-F238E27FC236}">
                <a16:creationId xmlns:a16="http://schemas.microsoft.com/office/drawing/2014/main" id="{9D4FBD47-0477-3A56-F02A-B059996E0A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30393" y="5443673"/>
            <a:ext cx="2400986" cy="1398230"/>
          </a:xfrm>
          <a:prstGeom prst="rect">
            <a:avLst/>
          </a:prstGeom>
        </p:spPr>
      </p:pic>
    </p:spTree>
    <p:custDataLst>
      <p:tags r:id="rId1"/>
    </p:custDataLst>
    <p:extLst>
      <p:ext uri="{BB962C8B-B14F-4D97-AF65-F5344CB8AC3E}">
        <p14:creationId xmlns:p14="http://schemas.microsoft.com/office/powerpoint/2010/main" val="9479840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 Blank Slide">
    <p:bg>
      <p:bgPr>
        <a:solidFill>
          <a:srgbClr val="53575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87F7-D9E1-4723-B576-14BFE5BB69E0}"/>
              </a:ext>
            </a:extLst>
          </p:cNvPr>
          <p:cNvSpPr>
            <a:spLocks noGrp="1"/>
          </p:cNvSpPr>
          <p:nvPr>
            <p:ph type="title"/>
          </p:nvPr>
        </p:nvSpPr>
        <p:spPr>
          <a:xfrm>
            <a:off x="696884" y="691822"/>
            <a:ext cx="10515600" cy="429612"/>
          </a:xfrm>
        </p:spPr>
        <p:txBody>
          <a:bodyPr anchor="b">
            <a:normAutofit/>
          </a:bodyPr>
          <a:lstStyle>
            <a:lvl1pPr>
              <a:defRPr sz="2400">
                <a:solidFill>
                  <a:schemeClr val="bg1"/>
                </a:solidFill>
              </a:defRPr>
            </a:lvl1pPr>
          </a:lstStyle>
          <a:p>
            <a:r>
              <a:rPr lang="en-US" dirty="0"/>
              <a:t>Click to edit Master title style</a:t>
            </a:r>
            <a:endParaRPr lang="en-ZA" dirty="0"/>
          </a:p>
        </p:txBody>
      </p:sp>
      <p:sp>
        <p:nvSpPr>
          <p:cNvPr id="8" name="Text Placeholder 2">
            <a:extLst>
              <a:ext uri="{FF2B5EF4-FFF2-40B4-BE49-F238E27FC236}">
                <a16:creationId xmlns:a16="http://schemas.microsoft.com/office/drawing/2014/main" id="{2D1A43DD-04BA-4B09-BDFA-053208495CB2}"/>
              </a:ext>
            </a:extLst>
          </p:cNvPr>
          <p:cNvSpPr>
            <a:spLocks noGrp="1"/>
          </p:cNvSpPr>
          <p:nvPr>
            <p:ph idx="1"/>
          </p:nvPr>
        </p:nvSpPr>
        <p:spPr>
          <a:xfrm>
            <a:off x="703234" y="1397479"/>
            <a:ext cx="10650566" cy="4537495"/>
          </a:xfrm>
          <a:prstGeom prst="rect">
            <a:avLst/>
          </a:prstGeom>
        </p:spPr>
        <p:txBody>
          <a:bodyPr vert="horz" lIns="91440" tIns="45720" rIns="91440" bIns="45720" rtlCol="0">
            <a:normAutofit/>
          </a:bodyPr>
          <a:lstStyle>
            <a:lvl1pPr>
              <a:lnSpc>
                <a:spcPct val="100000"/>
              </a:lnSpc>
              <a:spcBef>
                <a:spcPts val="0"/>
              </a:spcBef>
              <a:defRPr>
                <a:solidFill>
                  <a:schemeClr val="bg1"/>
                </a:solidFill>
              </a:defRPr>
            </a:lvl1pPr>
            <a:lvl2pPr>
              <a:lnSpc>
                <a:spcPct val="100000"/>
              </a:lnSpc>
              <a:spcBef>
                <a:spcPts val="0"/>
              </a:spcBef>
              <a:defRPr>
                <a:solidFill>
                  <a:schemeClr val="bg1"/>
                </a:solidFill>
              </a:defRPr>
            </a:lvl2pPr>
            <a:lvl3pPr>
              <a:lnSpc>
                <a:spcPct val="100000"/>
              </a:lnSpc>
              <a:spcBef>
                <a:spcPts val="0"/>
              </a:spcBef>
              <a:defRPr>
                <a:solidFill>
                  <a:schemeClr val="bg1"/>
                </a:solidFill>
              </a:defRPr>
            </a:lvl3pPr>
            <a:lvl4pPr>
              <a:lnSpc>
                <a:spcPct val="100000"/>
              </a:lnSpc>
              <a:spcBef>
                <a:spcPts val="0"/>
              </a:spcBef>
              <a:defRPr>
                <a:solidFill>
                  <a:schemeClr val="bg1"/>
                </a:solidFill>
              </a:defRPr>
            </a:lvl4pPr>
            <a:lvl5pPr>
              <a:lnSpc>
                <a:spcPct val="100000"/>
              </a:lnSpc>
              <a:spcBef>
                <a:spcPts val="0"/>
              </a:spcBef>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pic>
        <p:nvPicPr>
          <p:cNvPr id="5" name="Picture 4" descr="Chart, bar chart&#10;&#10;Description automatically generated">
            <a:extLst>
              <a:ext uri="{FF2B5EF4-FFF2-40B4-BE49-F238E27FC236}">
                <a16:creationId xmlns:a16="http://schemas.microsoft.com/office/drawing/2014/main" id="{086D7942-54A5-42C5-B3A0-4AB2595C89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Tree>
    <p:custDataLst>
      <p:tags r:id="rId1"/>
    </p:custDataLst>
    <p:extLst>
      <p:ext uri="{BB962C8B-B14F-4D97-AF65-F5344CB8AC3E}">
        <p14:creationId xmlns:p14="http://schemas.microsoft.com/office/powerpoint/2010/main" val="394477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 Title Slide">
    <p:spTree>
      <p:nvGrpSpPr>
        <p:cNvPr id="1" name=""/>
        <p:cNvGrpSpPr/>
        <p:nvPr/>
      </p:nvGrpSpPr>
      <p:grpSpPr>
        <a:xfrm>
          <a:off x="0" y="0"/>
          <a:ext cx="0" cy="0"/>
          <a:chOff x="0" y="0"/>
          <a:chExt cx="0" cy="0"/>
        </a:xfrm>
      </p:grpSpPr>
      <p:pic>
        <p:nvPicPr>
          <p:cNvPr id="14" name="Picture 13" descr="Chart, bar chart&#10;&#10;Description automatically generated">
            <a:extLst>
              <a:ext uri="{FF2B5EF4-FFF2-40B4-BE49-F238E27FC236}">
                <a16:creationId xmlns:a16="http://schemas.microsoft.com/office/drawing/2014/main" id="{F8EF11C3-EF55-4851-986A-9B68ED5EC7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
        <p:nvSpPr>
          <p:cNvPr id="16" name="Title Placeholder 1">
            <a:extLst>
              <a:ext uri="{FF2B5EF4-FFF2-40B4-BE49-F238E27FC236}">
                <a16:creationId xmlns:a16="http://schemas.microsoft.com/office/drawing/2014/main" id="{848B9169-C820-4354-8B1C-84B111A10FE6}"/>
              </a:ext>
            </a:extLst>
          </p:cNvPr>
          <p:cNvSpPr>
            <a:spLocks noGrp="1"/>
          </p:cNvSpPr>
          <p:nvPr>
            <p:ph type="title"/>
          </p:nvPr>
        </p:nvSpPr>
        <p:spPr>
          <a:xfrm>
            <a:off x="3070697" y="1939009"/>
            <a:ext cx="6076416" cy="449743"/>
          </a:xfrm>
          <a:prstGeom prst="rect">
            <a:avLst/>
          </a:prstGeom>
        </p:spPr>
        <p:txBody>
          <a:bodyPr anchor="b">
            <a:normAutofit/>
          </a:bodyPr>
          <a:lstStyle>
            <a:lvl1pPr algn="ctr">
              <a:defRPr>
                <a:solidFill>
                  <a:schemeClr val="tx1"/>
                </a:solidFill>
              </a:defRPr>
            </a:lvl1pPr>
          </a:lstStyle>
          <a:p>
            <a:pPr marL="0" lvl="0"/>
            <a:r>
              <a:rPr lang="en-US" dirty="0"/>
              <a:t>Click to edit Master title style</a:t>
            </a:r>
            <a:endParaRPr lang="en-ZA" dirty="0"/>
          </a:p>
        </p:txBody>
      </p:sp>
      <p:sp>
        <p:nvSpPr>
          <p:cNvPr id="17" name="Text Placeholder 2">
            <a:extLst>
              <a:ext uri="{FF2B5EF4-FFF2-40B4-BE49-F238E27FC236}">
                <a16:creationId xmlns:a16="http://schemas.microsoft.com/office/drawing/2014/main" id="{3996F498-6688-41D0-9753-8EFF1952D218}"/>
              </a:ext>
            </a:extLst>
          </p:cNvPr>
          <p:cNvSpPr>
            <a:spLocks noGrp="1"/>
          </p:cNvSpPr>
          <p:nvPr>
            <p:ph idx="1"/>
          </p:nvPr>
        </p:nvSpPr>
        <p:spPr>
          <a:xfrm>
            <a:off x="3057792" y="2608141"/>
            <a:ext cx="6076416" cy="1520426"/>
          </a:xfrm>
          <a:prstGeom prst="rect">
            <a:avLst/>
          </a:prstGeom>
        </p:spPr>
        <p:txBody>
          <a:bodyPr vert="horz" lIns="91440" tIns="45720" rIns="91440" bIns="45720" rtlCol="0" anchor="ctr">
            <a:normAutofit/>
          </a:bodyPr>
          <a:lstStyle>
            <a:lvl1pPr marL="0" indent="0" algn="ctr">
              <a:buNone/>
              <a:defRPr>
                <a:solidFill>
                  <a:schemeClr val="tx1"/>
                </a:solidFill>
              </a:defRPr>
            </a:lvl1pPr>
          </a:lstStyle>
          <a:p>
            <a:pPr lvl="0"/>
            <a:r>
              <a:rPr lang="en-US" dirty="0"/>
              <a:t>Click to edit Master text style</a:t>
            </a:r>
          </a:p>
        </p:txBody>
      </p:sp>
      <p:pic>
        <p:nvPicPr>
          <p:cNvPr id="21" name="Picture 20" descr="Logo&#10;&#10;Description automatically generated">
            <a:extLst>
              <a:ext uri="{FF2B5EF4-FFF2-40B4-BE49-F238E27FC236}">
                <a16:creationId xmlns:a16="http://schemas.microsoft.com/office/drawing/2014/main" id="{224219C9-174C-79DA-3685-10FA082F4B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43825" y="5470531"/>
            <a:ext cx="2398529" cy="1396800"/>
          </a:xfrm>
          <a:prstGeom prst="rect">
            <a:avLst/>
          </a:prstGeom>
        </p:spPr>
      </p:pic>
    </p:spTree>
    <p:custDataLst>
      <p:tags r:id="rId1"/>
    </p:custDataLst>
    <p:extLst>
      <p:ext uri="{BB962C8B-B14F-4D97-AF65-F5344CB8AC3E}">
        <p14:creationId xmlns:p14="http://schemas.microsoft.com/office/powerpoint/2010/main" val="33706250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 Blank Slide ">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6C65CE8-12A8-415E-B009-D596112B9DBC}"/>
              </a:ext>
            </a:extLst>
          </p:cNvPr>
          <p:cNvSpPr>
            <a:spLocks noGrp="1"/>
          </p:cNvSpPr>
          <p:nvPr>
            <p:ph type="title"/>
          </p:nvPr>
        </p:nvSpPr>
        <p:spPr>
          <a:xfrm>
            <a:off x="703234" y="681036"/>
            <a:ext cx="10650566" cy="449743"/>
          </a:xfrm>
          <a:prstGeom prst="rect">
            <a:avLst/>
          </a:prstGeom>
        </p:spPr>
        <p:txBody>
          <a:bodyPr anchor="b">
            <a:normAutofit/>
          </a:bodyPr>
          <a:lstStyle/>
          <a:p>
            <a:pPr marL="0" lvl="0"/>
            <a:r>
              <a:rPr lang="en-US"/>
              <a:t>Click to edit Master title style</a:t>
            </a:r>
            <a:endParaRPr lang="en-ZA" dirty="0"/>
          </a:p>
        </p:txBody>
      </p:sp>
      <p:sp>
        <p:nvSpPr>
          <p:cNvPr id="8" name="Text Placeholder 2">
            <a:extLst>
              <a:ext uri="{FF2B5EF4-FFF2-40B4-BE49-F238E27FC236}">
                <a16:creationId xmlns:a16="http://schemas.microsoft.com/office/drawing/2014/main" id="{08F5B697-1FC5-4799-AB1D-81CE99D2D479}"/>
              </a:ext>
            </a:extLst>
          </p:cNvPr>
          <p:cNvSpPr>
            <a:spLocks noGrp="1"/>
          </p:cNvSpPr>
          <p:nvPr>
            <p:ph idx="1"/>
          </p:nvPr>
        </p:nvSpPr>
        <p:spPr>
          <a:xfrm>
            <a:off x="703234" y="1397479"/>
            <a:ext cx="10650566" cy="4375150"/>
          </a:xfrm>
          <a:prstGeom prst="rect">
            <a:avLst/>
          </a:prstGeom>
        </p:spPr>
        <p:txBody>
          <a:bodyPr vert="horz" lIns="91440" tIns="45720" rIns="91440" bIns="45720" rtlCol="0">
            <a:normAutofit/>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pic>
        <p:nvPicPr>
          <p:cNvPr id="5" name="Picture 4" descr="Chart, bar chart&#10;&#10;Description automatically generated">
            <a:extLst>
              <a:ext uri="{FF2B5EF4-FFF2-40B4-BE49-F238E27FC236}">
                <a16:creationId xmlns:a16="http://schemas.microsoft.com/office/drawing/2014/main" id="{E43492F7-8CF0-4078-A35E-AE50B65CC7D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Tree>
    <p:custDataLst>
      <p:tags r:id="rId1"/>
    </p:custDataLst>
    <p:extLst>
      <p:ext uri="{BB962C8B-B14F-4D97-AF65-F5344CB8AC3E}">
        <p14:creationId xmlns:p14="http://schemas.microsoft.com/office/powerpoint/2010/main" val="27180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 Logo">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96664B24-D8D6-4E41-8C3B-908D138A6C2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pic>
        <p:nvPicPr>
          <p:cNvPr id="9" name="Picture 8" descr="Logo&#10;&#10;Description automatically generated">
            <a:extLst>
              <a:ext uri="{FF2B5EF4-FFF2-40B4-BE49-F238E27FC236}">
                <a16:creationId xmlns:a16="http://schemas.microsoft.com/office/drawing/2014/main" id="{4D901A9A-A6A2-969A-44BF-4B5EAE1988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6943" y="576000"/>
            <a:ext cx="9798115" cy="5706000"/>
          </a:xfrm>
          <a:prstGeom prst="rect">
            <a:avLst/>
          </a:prstGeom>
        </p:spPr>
      </p:pic>
    </p:spTree>
    <p:custDataLst>
      <p:tags r:id="rId1"/>
    </p:custDataLst>
    <p:extLst>
      <p:ext uri="{BB962C8B-B14F-4D97-AF65-F5344CB8AC3E}">
        <p14:creationId xmlns:p14="http://schemas.microsoft.com/office/powerpoint/2010/main" val="26737371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ACC294-C736-445D-A9D4-8BA9849DF4E4}"/>
              </a:ext>
            </a:extLst>
          </p:cNvPr>
          <p:cNvSpPr>
            <a:spLocks noGrp="1"/>
          </p:cNvSpPr>
          <p:nvPr>
            <p:ph type="title"/>
          </p:nvPr>
        </p:nvSpPr>
        <p:spPr>
          <a:xfrm>
            <a:off x="703234" y="681036"/>
            <a:ext cx="10650566" cy="449743"/>
          </a:xfrm>
          <a:prstGeom prst="rect">
            <a:avLst/>
          </a:prstGeom>
        </p:spPr>
        <p:txBody>
          <a:bodyPr anchor="b">
            <a:normAutofit/>
          </a:bodyPr>
          <a:lstStyle/>
          <a:p>
            <a:pPr marL="0" lvl="0"/>
            <a:r>
              <a:rPr lang="en-US"/>
              <a:t>Click to edit Master title style</a:t>
            </a:r>
            <a:endParaRPr lang="en-ZA" dirty="0"/>
          </a:p>
        </p:txBody>
      </p:sp>
      <p:sp>
        <p:nvSpPr>
          <p:cNvPr id="3" name="Text Placeholder 2">
            <a:extLst>
              <a:ext uri="{FF2B5EF4-FFF2-40B4-BE49-F238E27FC236}">
                <a16:creationId xmlns:a16="http://schemas.microsoft.com/office/drawing/2014/main" id="{1F0362C7-782E-4A16-B4C1-17C85B6009A1}"/>
              </a:ext>
            </a:extLst>
          </p:cNvPr>
          <p:cNvSpPr>
            <a:spLocks noGrp="1"/>
          </p:cNvSpPr>
          <p:nvPr>
            <p:ph type="body" idx="1"/>
          </p:nvPr>
        </p:nvSpPr>
        <p:spPr>
          <a:xfrm>
            <a:off x="703234" y="1397479"/>
            <a:ext cx="10650566" cy="4375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custDataLst>
      <p:tags r:id="rId7"/>
    </p:custDataLst>
    <p:extLst>
      <p:ext uri="{BB962C8B-B14F-4D97-AF65-F5344CB8AC3E}">
        <p14:creationId xmlns:p14="http://schemas.microsoft.com/office/powerpoint/2010/main" val="2772328315"/>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62" r:id="rId3"/>
    <p:sldLayoutId id="2147483664" r:id="rId4"/>
    <p:sldLayoutId id="2147483661" r:id="rId5"/>
  </p:sldLayoutIdLst>
  <p:txStyles>
    <p:titleStyle>
      <a:lvl1pPr algn="l" defTabSz="914400" rtl="0" eaLnBrk="1" latinLnBrk="0" hangingPunct="1">
        <a:lnSpc>
          <a:spcPct val="90000"/>
        </a:lnSpc>
        <a:spcBef>
          <a:spcPct val="0"/>
        </a:spcBef>
        <a:buNone/>
        <a:defRPr lang="en-ZA" sz="2400" b="1" kern="1200" dirty="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geeksforgeeks.org/how-much-math-is-required-for-coding/"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_AthU0fgtCQ"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47552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8F37-70EB-4974-BA36-92D52540D58F}"/>
              </a:ext>
            </a:extLst>
          </p:cNvPr>
          <p:cNvSpPr>
            <a:spLocks noGrp="1"/>
          </p:cNvSpPr>
          <p:nvPr>
            <p:ph type="title"/>
          </p:nvPr>
        </p:nvSpPr>
        <p:spPr/>
        <p:txBody>
          <a:bodyPr/>
          <a:lstStyle/>
          <a:p>
            <a:r>
              <a:rPr lang="en-US" dirty="0"/>
              <a:t>Types of Information Systems</a:t>
            </a:r>
            <a:endParaRPr lang="en-ZA" dirty="0"/>
          </a:p>
        </p:txBody>
      </p:sp>
      <p:pic>
        <p:nvPicPr>
          <p:cNvPr id="5" name="Picture 4">
            <a:extLst>
              <a:ext uri="{FF2B5EF4-FFF2-40B4-BE49-F238E27FC236}">
                <a16:creationId xmlns:a16="http://schemas.microsoft.com/office/drawing/2014/main" id="{0E656E2E-5BDB-4A24-9720-EEC1922519CE}"/>
              </a:ext>
            </a:extLst>
          </p:cNvPr>
          <p:cNvPicPr>
            <a:picLocks noChangeAspect="1"/>
          </p:cNvPicPr>
          <p:nvPr/>
        </p:nvPicPr>
        <p:blipFill>
          <a:blip r:embed="rId3"/>
          <a:stretch>
            <a:fillRect/>
          </a:stretch>
        </p:blipFill>
        <p:spPr>
          <a:xfrm>
            <a:off x="2396971" y="1316536"/>
            <a:ext cx="7513791" cy="4969964"/>
          </a:xfrm>
          <a:prstGeom prst="rect">
            <a:avLst/>
          </a:prstGeom>
        </p:spPr>
      </p:pic>
    </p:spTree>
    <p:extLst>
      <p:ext uri="{BB962C8B-B14F-4D97-AF65-F5344CB8AC3E}">
        <p14:creationId xmlns:p14="http://schemas.microsoft.com/office/powerpoint/2010/main" val="3900489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521F-DB47-4E9B-91F8-ADD48D08C78F}"/>
              </a:ext>
            </a:extLst>
          </p:cNvPr>
          <p:cNvSpPr>
            <a:spLocks noGrp="1"/>
          </p:cNvSpPr>
          <p:nvPr>
            <p:ph type="title"/>
          </p:nvPr>
        </p:nvSpPr>
        <p:spPr/>
        <p:txBody>
          <a:bodyPr>
            <a:normAutofit/>
          </a:bodyPr>
          <a:lstStyle/>
          <a:p>
            <a:r>
              <a:rPr lang="en-US" dirty="0"/>
              <a:t>Prescribed reading</a:t>
            </a:r>
            <a:endParaRPr lang="en-ZA" dirty="0"/>
          </a:p>
        </p:txBody>
      </p:sp>
      <p:sp>
        <p:nvSpPr>
          <p:cNvPr id="3" name="Content Placeholder 2">
            <a:extLst>
              <a:ext uri="{FF2B5EF4-FFF2-40B4-BE49-F238E27FC236}">
                <a16:creationId xmlns:a16="http://schemas.microsoft.com/office/drawing/2014/main" id="{039E33AA-538A-4F53-B2E7-152D46E955FB}"/>
              </a:ext>
            </a:extLst>
          </p:cNvPr>
          <p:cNvSpPr>
            <a:spLocks noGrp="1"/>
          </p:cNvSpPr>
          <p:nvPr>
            <p:ph idx="1"/>
          </p:nvPr>
        </p:nvSpPr>
        <p:spPr/>
        <p:txBody>
          <a:bodyPr/>
          <a:lstStyle/>
          <a:p>
            <a:r>
              <a:rPr lang="en-US" dirty="0"/>
              <a:t>Pham2021</a:t>
            </a:r>
          </a:p>
          <a:p>
            <a:endParaRPr lang="en-US" dirty="0"/>
          </a:p>
          <a:p>
            <a:r>
              <a:rPr lang="en-US" dirty="0"/>
              <a:t>Chapter 1, Section 1.1 to 1.6</a:t>
            </a:r>
            <a:endParaRPr lang="en-ZA" dirty="0"/>
          </a:p>
        </p:txBody>
      </p:sp>
      <p:pic>
        <p:nvPicPr>
          <p:cNvPr id="4" name="Picture 3">
            <a:extLst>
              <a:ext uri="{FF2B5EF4-FFF2-40B4-BE49-F238E27FC236}">
                <a16:creationId xmlns:a16="http://schemas.microsoft.com/office/drawing/2014/main" id="{8DDD1048-73C1-4D4F-8B86-C0020F4E0260}"/>
              </a:ext>
            </a:extLst>
          </p:cNvPr>
          <p:cNvPicPr>
            <a:picLocks noChangeAspect="1"/>
          </p:cNvPicPr>
          <p:nvPr/>
        </p:nvPicPr>
        <p:blipFill>
          <a:blip r:embed="rId2"/>
          <a:stretch>
            <a:fillRect/>
          </a:stretch>
        </p:blipFill>
        <p:spPr>
          <a:xfrm>
            <a:off x="5172562" y="1905762"/>
            <a:ext cx="3639291" cy="4693819"/>
          </a:xfrm>
          <a:prstGeom prst="rect">
            <a:avLst/>
          </a:prstGeom>
        </p:spPr>
      </p:pic>
      <p:sp>
        <p:nvSpPr>
          <p:cNvPr id="5" name="Rectangle 4">
            <a:extLst>
              <a:ext uri="{FF2B5EF4-FFF2-40B4-BE49-F238E27FC236}">
                <a16:creationId xmlns:a16="http://schemas.microsoft.com/office/drawing/2014/main" id="{38BA5AEC-2D4D-40FB-A3A6-D9147AB7A769}"/>
              </a:ext>
            </a:extLst>
          </p:cNvPr>
          <p:cNvSpPr/>
          <p:nvPr/>
        </p:nvSpPr>
        <p:spPr>
          <a:xfrm>
            <a:off x="5504708" y="2828836"/>
            <a:ext cx="3639292" cy="1200329"/>
          </a:xfrm>
          <a:prstGeom prst="rect">
            <a:avLst/>
          </a:prstGeom>
        </p:spPr>
        <p:txBody>
          <a:bodyPr wrap="square">
            <a:spAutoFit/>
          </a:bodyPr>
          <a:lstStyle/>
          <a:p>
            <a:r>
              <a:rPr lang="en-ZA" dirty="0">
                <a:solidFill>
                  <a:srgbClr val="FFFFFF"/>
                </a:solidFill>
                <a:latin typeface="OpenSans-Light"/>
              </a:rPr>
              <a:t>INFORMATION</a:t>
            </a:r>
          </a:p>
          <a:p>
            <a:r>
              <a:rPr lang="en-ZA" dirty="0">
                <a:solidFill>
                  <a:srgbClr val="FFFFFF"/>
                </a:solidFill>
                <a:latin typeface="OpenSans-Light"/>
              </a:rPr>
              <a:t>SYSTEMS FOR</a:t>
            </a:r>
          </a:p>
          <a:p>
            <a:r>
              <a:rPr lang="en-ZA" dirty="0">
                <a:solidFill>
                  <a:srgbClr val="FFFFFF"/>
                </a:solidFill>
                <a:latin typeface="OpenSans-Light"/>
              </a:rPr>
              <a:t>BUSINESS (REVISED</a:t>
            </a:r>
          </a:p>
          <a:p>
            <a:r>
              <a:rPr lang="en-ZA" dirty="0">
                <a:solidFill>
                  <a:srgbClr val="FFFFFF"/>
                </a:solidFill>
                <a:latin typeface="OpenSans-Light"/>
              </a:rPr>
              <a:t>1ST EDITION, 2021)</a:t>
            </a:r>
            <a:endParaRPr lang="en-ZA" dirty="0"/>
          </a:p>
        </p:txBody>
      </p:sp>
      <p:sp>
        <p:nvSpPr>
          <p:cNvPr id="6" name="Rectangle 5">
            <a:extLst>
              <a:ext uri="{FF2B5EF4-FFF2-40B4-BE49-F238E27FC236}">
                <a16:creationId xmlns:a16="http://schemas.microsoft.com/office/drawing/2014/main" id="{E2420C24-B742-4754-A138-EE55B71A3541}"/>
              </a:ext>
            </a:extLst>
          </p:cNvPr>
          <p:cNvSpPr/>
          <p:nvPr/>
        </p:nvSpPr>
        <p:spPr>
          <a:xfrm>
            <a:off x="5392766" y="5172464"/>
            <a:ext cx="2744069" cy="1169551"/>
          </a:xfrm>
          <a:prstGeom prst="rect">
            <a:avLst/>
          </a:prstGeom>
        </p:spPr>
        <p:txBody>
          <a:bodyPr wrap="square">
            <a:spAutoFit/>
          </a:bodyPr>
          <a:lstStyle/>
          <a:p>
            <a:r>
              <a:rPr lang="en-ZA" sz="1400" i="1" dirty="0">
                <a:solidFill>
                  <a:srgbClr val="FFFFFF"/>
                </a:solidFill>
                <a:latin typeface="OpenSans-LightItalic"/>
              </a:rPr>
              <a:t>Ly-Huong T. Pham, </a:t>
            </a:r>
            <a:r>
              <a:rPr lang="en-ZA" sz="1400" i="1" dirty="0" err="1">
                <a:solidFill>
                  <a:srgbClr val="FFFFFF"/>
                </a:solidFill>
                <a:latin typeface="OpenSans-LightItalic"/>
              </a:rPr>
              <a:t>Tejal</a:t>
            </a:r>
            <a:r>
              <a:rPr lang="en-ZA" sz="1400" i="1" dirty="0">
                <a:solidFill>
                  <a:srgbClr val="FFFFFF"/>
                </a:solidFill>
                <a:latin typeface="OpenSans-LightItalic"/>
              </a:rPr>
              <a:t> Desai-Naik, Laurie</a:t>
            </a:r>
          </a:p>
          <a:p>
            <a:r>
              <a:rPr lang="en-ZA" sz="1400" i="1" dirty="0">
                <a:solidFill>
                  <a:srgbClr val="FFFFFF"/>
                </a:solidFill>
                <a:latin typeface="OpenSans-LightItalic"/>
              </a:rPr>
              <a:t>Hammond, &amp; Wael </a:t>
            </a:r>
            <a:r>
              <a:rPr lang="en-ZA" sz="1400" i="1" dirty="0" err="1">
                <a:solidFill>
                  <a:srgbClr val="FFFFFF"/>
                </a:solidFill>
                <a:latin typeface="OpenSans-LightItalic"/>
              </a:rPr>
              <a:t>Abdeljabbar</a:t>
            </a:r>
            <a:endParaRPr lang="en-ZA" sz="1400" i="1" dirty="0">
              <a:solidFill>
                <a:srgbClr val="FFFFFF"/>
              </a:solidFill>
              <a:latin typeface="OpenSans-LightItalic"/>
            </a:endParaRPr>
          </a:p>
          <a:p>
            <a:r>
              <a:rPr lang="en-ZA" sz="1400" dirty="0">
                <a:solidFill>
                  <a:srgbClr val="FFFFFF"/>
                </a:solidFill>
                <a:latin typeface="OpenSans-Light"/>
              </a:rPr>
              <a:t>ASCCC Open Educational Resources</a:t>
            </a:r>
          </a:p>
          <a:p>
            <a:r>
              <a:rPr lang="en-ZA" sz="1400" dirty="0">
                <a:solidFill>
                  <a:srgbClr val="FFFFFF"/>
                </a:solidFill>
                <a:latin typeface="OpenSans-Light"/>
              </a:rPr>
              <a:t>Initiative (OERI)</a:t>
            </a:r>
            <a:endParaRPr lang="en-ZA" sz="1400" dirty="0"/>
          </a:p>
        </p:txBody>
      </p:sp>
    </p:spTree>
    <p:extLst>
      <p:ext uri="{BB962C8B-B14F-4D97-AF65-F5344CB8AC3E}">
        <p14:creationId xmlns:p14="http://schemas.microsoft.com/office/powerpoint/2010/main" val="64569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1BEEC-9E0D-4EA8-BF5E-2F1BF8FEAA1B}"/>
              </a:ext>
            </a:extLst>
          </p:cNvPr>
          <p:cNvSpPr>
            <a:spLocks noGrp="1"/>
          </p:cNvSpPr>
          <p:nvPr>
            <p:ph type="title"/>
          </p:nvPr>
        </p:nvSpPr>
        <p:spPr/>
        <p:txBody>
          <a:bodyPr/>
          <a:lstStyle/>
          <a:p>
            <a:r>
              <a:rPr lang="en-US" dirty="0"/>
              <a:t>What is Cognitive Science?</a:t>
            </a:r>
            <a:endParaRPr lang="en-ZA" dirty="0"/>
          </a:p>
        </p:txBody>
      </p:sp>
      <p:pic>
        <p:nvPicPr>
          <p:cNvPr id="4" name="Content Placeholder 3">
            <a:extLst>
              <a:ext uri="{FF2B5EF4-FFF2-40B4-BE49-F238E27FC236}">
                <a16:creationId xmlns:a16="http://schemas.microsoft.com/office/drawing/2014/main" id="{98220BCB-B994-4CD0-8089-CC5F63845A1C}"/>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a:xfrm>
            <a:off x="2139518" y="1396999"/>
            <a:ext cx="6613865" cy="4779965"/>
          </a:xfrm>
          <a:prstGeom prst="rect">
            <a:avLst/>
          </a:prstGeom>
          <a:noFill/>
          <a:ln>
            <a:noFill/>
          </a:ln>
        </p:spPr>
      </p:pic>
    </p:spTree>
    <p:extLst>
      <p:ext uri="{BB962C8B-B14F-4D97-AF65-F5344CB8AC3E}">
        <p14:creationId xmlns:p14="http://schemas.microsoft.com/office/powerpoint/2010/main" val="308906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8091-D95E-439A-A46A-0F84686D6A3E}"/>
              </a:ext>
            </a:extLst>
          </p:cNvPr>
          <p:cNvSpPr>
            <a:spLocks noGrp="1"/>
          </p:cNvSpPr>
          <p:nvPr>
            <p:ph type="title"/>
          </p:nvPr>
        </p:nvSpPr>
        <p:spPr/>
        <p:txBody>
          <a:bodyPr/>
          <a:lstStyle/>
          <a:p>
            <a:r>
              <a:rPr lang="en-US" dirty="0"/>
              <a:t>What is Computer Engineering?</a:t>
            </a:r>
            <a:endParaRPr lang="en-ZA" dirty="0"/>
          </a:p>
        </p:txBody>
      </p:sp>
      <p:pic>
        <p:nvPicPr>
          <p:cNvPr id="4" name="Content Placeholder 3">
            <a:extLst>
              <a:ext uri="{FF2B5EF4-FFF2-40B4-BE49-F238E27FC236}">
                <a16:creationId xmlns:a16="http://schemas.microsoft.com/office/drawing/2014/main" id="{96F3BA6D-1B9A-49A2-8646-AB77035022A1}"/>
              </a:ext>
            </a:extLst>
          </p:cNvPr>
          <p:cNvPicPr>
            <a:picLocks noGrp="1" noChangeAspect="1"/>
          </p:cNvPicPr>
          <p:nvPr>
            <p:ph idx="1"/>
          </p:nvPr>
        </p:nvPicPr>
        <p:blipFill>
          <a:blip r:embed="rId3"/>
          <a:stretch>
            <a:fillRect/>
          </a:stretch>
        </p:blipFill>
        <p:spPr>
          <a:xfrm>
            <a:off x="1038185" y="1397000"/>
            <a:ext cx="9863594" cy="4994922"/>
          </a:xfrm>
          <a:prstGeom prst="rect">
            <a:avLst/>
          </a:prstGeom>
        </p:spPr>
      </p:pic>
    </p:spTree>
    <p:extLst>
      <p:ext uri="{BB962C8B-B14F-4D97-AF65-F5344CB8AC3E}">
        <p14:creationId xmlns:p14="http://schemas.microsoft.com/office/powerpoint/2010/main" val="2965873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E79CE-6C62-415F-A172-311A7DDA8846}"/>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FE2E747E-B162-4D91-B3C3-8E809B16092E}"/>
              </a:ext>
            </a:extLst>
          </p:cNvPr>
          <p:cNvSpPr>
            <a:spLocks noGrp="1"/>
          </p:cNvSpPr>
          <p:nvPr>
            <p:ph idx="1"/>
          </p:nvPr>
        </p:nvSpPr>
        <p:spPr/>
        <p:txBody>
          <a:bodyPr/>
          <a:lstStyle/>
          <a:p>
            <a:endParaRPr lang="en-ZA"/>
          </a:p>
        </p:txBody>
      </p:sp>
      <p:pic>
        <p:nvPicPr>
          <p:cNvPr id="4" name="Picture 3">
            <a:extLst>
              <a:ext uri="{FF2B5EF4-FFF2-40B4-BE49-F238E27FC236}">
                <a16:creationId xmlns:a16="http://schemas.microsoft.com/office/drawing/2014/main" id="{6A1DC560-BC53-4667-BDE7-E32CC7AA01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0946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89C2-37AD-441D-B675-6976A2346AEA}"/>
              </a:ext>
            </a:extLst>
          </p:cNvPr>
          <p:cNvSpPr>
            <a:spLocks noGrp="1"/>
          </p:cNvSpPr>
          <p:nvPr>
            <p:ph type="title"/>
          </p:nvPr>
        </p:nvSpPr>
        <p:spPr/>
        <p:txBody>
          <a:bodyPr/>
          <a:lstStyle/>
          <a:p>
            <a:r>
              <a:rPr lang="en-US" dirty="0"/>
              <a:t>Mathematics and Statistics</a:t>
            </a:r>
            <a:endParaRPr lang="en-ZA" dirty="0"/>
          </a:p>
        </p:txBody>
      </p:sp>
      <p:sp>
        <p:nvSpPr>
          <p:cNvPr id="3" name="Content Placeholder 2">
            <a:extLst>
              <a:ext uri="{FF2B5EF4-FFF2-40B4-BE49-F238E27FC236}">
                <a16:creationId xmlns:a16="http://schemas.microsoft.com/office/drawing/2014/main" id="{6EF7C0A5-8584-4B00-BB3E-D418152C95EF}"/>
              </a:ext>
            </a:extLst>
          </p:cNvPr>
          <p:cNvSpPr>
            <a:spLocks noGrp="1"/>
          </p:cNvSpPr>
          <p:nvPr>
            <p:ph idx="1"/>
          </p:nvPr>
        </p:nvSpPr>
        <p:spPr/>
        <p:txBody>
          <a:bodyPr/>
          <a:lstStyle/>
          <a:p>
            <a:r>
              <a:rPr lang="en-US" dirty="0"/>
              <a:t>Prescribed reading:</a:t>
            </a:r>
          </a:p>
          <a:p>
            <a:pPr lvl="1"/>
            <a:r>
              <a:rPr lang="en-US" dirty="0"/>
              <a:t>Truchon1997, p 1 – 53, 104 – 113</a:t>
            </a:r>
          </a:p>
          <a:p>
            <a:pPr lvl="1"/>
            <a:endParaRPr lang="en-US" dirty="0"/>
          </a:p>
          <a:p>
            <a:r>
              <a:rPr lang="en-US" b="1" i="1" dirty="0"/>
              <a:t>Coding is a field that involves problem-solving, logic, and creativity, but what about math?</a:t>
            </a:r>
            <a:r>
              <a:rPr lang="en-US" dirty="0"/>
              <a:t> </a:t>
            </a:r>
          </a:p>
          <a:p>
            <a:endParaRPr lang="en-US" dirty="0"/>
          </a:p>
          <a:p>
            <a:r>
              <a:rPr lang="en-US" dirty="0"/>
              <a:t>Coding can be categorized as follows:</a:t>
            </a:r>
          </a:p>
          <a:p>
            <a:pPr lvl="1"/>
            <a:r>
              <a:rPr lang="en-US" dirty="0"/>
              <a:t>Procedural Languages: C++, C, Java, Python</a:t>
            </a:r>
          </a:p>
          <a:p>
            <a:pPr lvl="1"/>
            <a:r>
              <a:rPr lang="en-US" dirty="0"/>
              <a:t>Scripting Languages: HTML, CSS, JavaScript, Node.js, PHP, Ruby, Bash</a:t>
            </a:r>
          </a:p>
          <a:p>
            <a:pPr lvl="1"/>
            <a:r>
              <a:rPr lang="en-US" dirty="0"/>
              <a:t>Database Programming: SQL</a:t>
            </a:r>
          </a:p>
          <a:p>
            <a:pPr lvl="1"/>
            <a:r>
              <a:rPr lang="en-US" dirty="0"/>
              <a:t>Logic Programming: Data Analysis, Machine Learning, Artificial Intelligence</a:t>
            </a:r>
          </a:p>
          <a:p>
            <a:pPr marL="457200" lvl="1" indent="0">
              <a:buNone/>
            </a:pPr>
            <a:endParaRPr lang="en-US" dirty="0"/>
          </a:p>
          <a:p>
            <a:pPr marL="457200" lvl="1" indent="0">
              <a:buNone/>
            </a:pPr>
            <a:r>
              <a:rPr lang="en-US" dirty="0">
                <a:hlinkClick r:id="rId2"/>
              </a:rPr>
              <a:t>https://www.geeksforgeeks.org/how-much-math-is-required-for-coding/</a:t>
            </a:r>
            <a:endParaRPr lang="en-US" dirty="0"/>
          </a:p>
        </p:txBody>
      </p:sp>
      <p:pic>
        <p:nvPicPr>
          <p:cNvPr id="17" name="Picture 16">
            <a:extLst>
              <a:ext uri="{FF2B5EF4-FFF2-40B4-BE49-F238E27FC236}">
                <a16:creationId xmlns:a16="http://schemas.microsoft.com/office/drawing/2014/main" id="{7EA8767A-F474-445D-A548-E419B64D2254}"/>
              </a:ext>
            </a:extLst>
          </p:cNvPr>
          <p:cNvPicPr>
            <a:picLocks noChangeAspect="1"/>
          </p:cNvPicPr>
          <p:nvPr/>
        </p:nvPicPr>
        <p:blipFill>
          <a:blip r:embed="rId3"/>
          <a:stretch>
            <a:fillRect/>
          </a:stretch>
        </p:blipFill>
        <p:spPr>
          <a:xfrm>
            <a:off x="8265602" y="4563772"/>
            <a:ext cx="3560514" cy="1673441"/>
          </a:xfrm>
          <a:prstGeom prst="rect">
            <a:avLst/>
          </a:prstGeom>
        </p:spPr>
      </p:pic>
    </p:spTree>
    <p:extLst>
      <p:ext uri="{BB962C8B-B14F-4D97-AF65-F5344CB8AC3E}">
        <p14:creationId xmlns:p14="http://schemas.microsoft.com/office/powerpoint/2010/main" val="1575026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3315-0757-440E-95F0-CB17CCE27B8E}"/>
              </a:ext>
            </a:extLst>
          </p:cNvPr>
          <p:cNvSpPr>
            <a:spLocks noGrp="1"/>
          </p:cNvSpPr>
          <p:nvPr>
            <p:ph type="title"/>
          </p:nvPr>
        </p:nvSpPr>
        <p:spPr/>
        <p:txBody>
          <a:bodyPr/>
          <a:lstStyle/>
          <a:p>
            <a:r>
              <a:rPr lang="en-US" dirty="0"/>
              <a:t>Inside Amazon’s largest warehouse</a:t>
            </a:r>
            <a:endParaRPr lang="en-ZA" dirty="0"/>
          </a:p>
        </p:txBody>
      </p:sp>
      <p:sp>
        <p:nvSpPr>
          <p:cNvPr id="3" name="Content Placeholder 2">
            <a:extLst>
              <a:ext uri="{FF2B5EF4-FFF2-40B4-BE49-F238E27FC236}">
                <a16:creationId xmlns:a16="http://schemas.microsoft.com/office/drawing/2014/main" id="{9BBB34D8-43DA-42EC-912C-FF6E6A86807F}"/>
              </a:ext>
            </a:extLst>
          </p:cNvPr>
          <p:cNvSpPr>
            <a:spLocks noGrp="1"/>
          </p:cNvSpPr>
          <p:nvPr>
            <p:ph idx="1"/>
          </p:nvPr>
        </p:nvSpPr>
        <p:spPr/>
        <p:txBody>
          <a:bodyPr/>
          <a:lstStyle/>
          <a:p>
            <a:r>
              <a:rPr lang="en-ZA" dirty="0">
                <a:hlinkClick r:id="rId2"/>
              </a:rPr>
              <a:t>https://www.youtube.com/watch?v=_AthU0fgtCQ</a:t>
            </a:r>
            <a:endParaRPr lang="en-ZA" dirty="0"/>
          </a:p>
          <a:p>
            <a:pPr lvl="1"/>
            <a:r>
              <a:rPr lang="en-US" dirty="0"/>
              <a:t>8</a:t>
            </a:r>
            <a:r>
              <a:rPr lang="en-ZA" dirty="0"/>
              <a:t>:46 minutes</a:t>
            </a:r>
          </a:p>
          <a:p>
            <a:pPr lvl="1"/>
            <a:r>
              <a:rPr lang="en-US" dirty="0"/>
              <a:t>M</a:t>
            </a:r>
            <a:r>
              <a:rPr lang="en-ZA" dirty="0" err="1"/>
              <a:t>ake</a:t>
            </a:r>
            <a:r>
              <a:rPr lang="en-ZA" dirty="0"/>
              <a:t> a note of all the different technology that is used by Amazon in their warehouse</a:t>
            </a:r>
          </a:p>
        </p:txBody>
      </p:sp>
      <p:pic>
        <p:nvPicPr>
          <p:cNvPr id="8" name="Picture 7">
            <a:extLst>
              <a:ext uri="{FF2B5EF4-FFF2-40B4-BE49-F238E27FC236}">
                <a16:creationId xmlns:a16="http://schemas.microsoft.com/office/drawing/2014/main" id="{2B2788B9-BCB2-44D9-9FC7-7AF70F3F28C0}"/>
              </a:ext>
            </a:extLst>
          </p:cNvPr>
          <p:cNvPicPr>
            <a:picLocks noChangeAspect="1"/>
          </p:cNvPicPr>
          <p:nvPr/>
        </p:nvPicPr>
        <p:blipFill>
          <a:blip r:embed="rId3"/>
          <a:stretch>
            <a:fillRect/>
          </a:stretch>
        </p:blipFill>
        <p:spPr>
          <a:xfrm>
            <a:off x="1880833" y="2588850"/>
            <a:ext cx="7758734" cy="3907428"/>
          </a:xfrm>
          <a:prstGeom prst="rect">
            <a:avLst/>
          </a:prstGeom>
        </p:spPr>
      </p:pic>
    </p:spTree>
    <p:extLst>
      <p:ext uri="{BB962C8B-B14F-4D97-AF65-F5344CB8AC3E}">
        <p14:creationId xmlns:p14="http://schemas.microsoft.com/office/powerpoint/2010/main" val="2424122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E935-76E5-4600-88F1-8D1D7D7AF1C2}"/>
              </a:ext>
            </a:extLst>
          </p:cNvPr>
          <p:cNvSpPr>
            <a:spLocks noGrp="1"/>
          </p:cNvSpPr>
          <p:nvPr>
            <p:ph type="title"/>
          </p:nvPr>
        </p:nvSpPr>
        <p:spPr/>
        <p:txBody>
          <a:bodyPr>
            <a:normAutofit fontScale="90000"/>
          </a:bodyPr>
          <a:lstStyle/>
          <a:p>
            <a:r>
              <a:rPr lang="en-ZA" dirty="0"/>
              <a:t>FIT 152</a:t>
            </a:r>
            <a:br>
              <a:rPr lang="en-ZA" dirty="0"/>
            </a:br>
            <a:br>
              <a:rPr lang="en-ZA" dirty="0"/>
            </a:br>
            <a:r>
              <a:rPr lang="en-ZA" dirty="0"/>
              <a:t>Fundamentals of Information Technology</a:t>
            </a:r>
          </a:p>
        </p:txBody>
      </p:sp>
      <p:sp>
        <p:nvSpPr>
          <p:cNvPr id="3" name="Content Placeholder 2">
            <a:extLst>
              <a:ext uri="{FF2B5EF4-FFF2-40B4-BE49-F238E27FC236}">
                <a16:creationId xmlns:a16="http://schemas.microsoft.com/office/drawing/2014/main" id="{C1F21499-796C-4B48-A8CD-070B8346CCBD}"/>
              </a:ext>
            </a:extLst>
          </p:cNvPr>
          <p:cNvSpPr>
            <a:spLocks noGrp="1"/>
          </p:cNvSpPr>
          <p:nvPr>
            <p:ph idx="1"/>
          </p:nvPr>
        </p:nvSpPr>
        <p:spPr/>
        <p:txBody>
          <a:bodyPr/>
          <a:lstStyle/>
          <a:p>
            <a:r>
              <a:rPr lang="en-ZA" b="1" dirty="0"/>
              <a:t>Lecture 2</a:t>
            </a:r>
          </a:p>
          <a:p>
            <a:r>
              <a:rPr lang="en-ZA" dirty="0"/>
              <a:t>Information Technology and its related disciplines</a:t>
            </a:r>
          </a:p>
        </p:txBody>
      </p:sp>
    </p:spTree>
    <p:custDataLst>
      <p:tags r:id="rId1"/>
    </p:custDataLst>
    <p:extLst>
      <p:ext uri="{BB962C8B-B14F-4D97-AF65-F5344CB8AC3E}">
        <p14:creationId xmlns:p14="http://schemas.microsoft.com/office/powerpoint/2010/main" val="365645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4924-FACE-7322-63F1-559F3767E8CA}"/>
              </a:ext>
            </a:extLst>
          </p:cNvPr>
          <p:cNvSpPr>
            <a:spLocks noGrp="1"/>
          </p:cNvSpPr>
          <p:nvPr>
            <p:ph type="title"/>
          </p:nvPr>
        </p:nvSpPr>
        <p:spPr/>
        <p:txBody>
          <a:bodyPr/>
          <a:lstStyle/>
          <a:p>
            <a:r>
              <a:rPr lang="en-ZA" dirty="0"/>
              <a:t>FIT 152: Module outcomes</a:t>
            </a:r>
          </a:p>
        </p:txBody>
      </p:sp>
      <p:sp>
        <p:nvSpPr>
          <p:cNvPr id="3" name="Content Placeholder 2">
            <a:extLst>
              <a:ext uri="{FF2B5EF4-FFF2-40B4-BE49-F238E27FC236}">
                <a16:creationId xmlns:a16="http://schemas.microsoft.com/office/drawing/2014/main" id="{64C00626-049B-ECBA-1DEB-B435755C76CD}"/>
              </a:ext>
            </a:extLst>
          </p:cNvPr>
          <p:cNvSpPr>
            <a:spLocks noGrp="1"/>
          </p:cNvSpPr>
          <p:nvPr>
            <p:ph idx="1"/>
          </p:nvPr>
        </p:nvSpPr>
        <p:spPr>
          <a:xfrm>
            <a:off x="703234" y="1397478"/>
            <a:ext cx="10650566" cy="4779485"/>
          </a:xfrm>
        </p:spPr>
        <p:txBody>
          <a:bodyPr>
            <a:normAutofit/>
          </a:bodyPr>
          <a:lstStyle/>
          <a:p>
            <a:pPr marL="0" indent="0">
              <a:lnSpc>
                <a:spcPct val="130000"/>
              </a:lnSpc>
              <a:spcAft>
                <a:spcPts val="1000"/>
              </a:spcAft>
              <a:buNone/>
            </a:pPr>
            <a:r>
              <a:rPr lang="en-US" sz="18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Upon successful completion of this course, the student will be able to:</a:t>
            </a:r>
            <a:endParaRPr lang="en-ZA" sz="18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nSpc>
                <a:spcPct val="130000"/>
              </a:lnSpc>
              <a:spcAft>
                <a:spcPts val="1000"/>
              </a:spcAft>
              <a:buFont typeface="+mj-lt"/>
              <a:buAutoNum type="arabicPeriod"/>
            </a:pPr>
            <a:r>
              <a:rPr lang="en-US" sz="1800" b="1" dirty="0">
                <a:solidFill>
                  <a:srgbClr val="FF0000"/>
                </a:solidFill>
                <a:effectLst/>
                <a:latin typeface="Calibri" panose="020F0502020204030204" pitchFamily="34" charset="0"/>
                <a:ea typeface="Calibri" panose="020F0502020204030204" pitchFamily="34" charset="0"/>
                <a:cs typeface="Cambria" panose="02040503050406030204" pitchFamily="18" charset="0"/>
              </a:rPr>
              <a:t>Demonstrate an understanding of the relationship between IT and related and informing disciplines.</a:t>
            </a:r>
            <a:endParaRPr lang="en-ZA" sz="1800" b="1" dirty="0">
              <a:solidFill>
                <a:srgbClr val="FF0000"/>
              </a:solidFill>
              <a:effectLst/>
              <a:latin typeface="Cambria" panose="02040503050406030204" pitchFamily="18" charset="0"/>
              <a:ea typeface="Cambria" panose="02040503050406030204" pitchFamily="18" charset="0"/>
              <a:cs typeface="Cambria" panose="02040503050406030204" pitchFamily="18" charset="0"/>
            </a:endParaRPr>
          </a:p>
          <a:p>
            <a:pPr marL="342900" lvl="0" indent="-342900">
              <a:lnSpc>
                <a:spcPct val="130000"/>
              </a:lnSpc>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Cambria" panose="02040503050406030204" pitchFamily="18" charset="0"/>
              </a:rPr>
              <a:t>Demonstrate insight in </a:t>
            </a:r>
            <a:r>
              <a:rPr lang="en-US" sz="18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the history of computing technology, and an </a:t>
            </a:r>
            <a:r>
              <a:rPr lang="en-US" sz="1800" dirty="0">
                <a:effectLst/>
                <a:latin typeface="Calibri" panose="020F0502020204030204" pitchFamily="34" charset="0"/>
                <a:ea typeface="Calibri" panose="020F0502020204030204" pitchFamily="34" charset="0"/>
                <a:cs typeface="Cambria" panose="02040503050406030204" pitchFamily="18" charset="0"/>
              </a:rPr>
              <a:t>u</a:t>
            </a:r>
            <a:r>
              <a:rPr lang="en-US" sz="18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nderstan</a:t>
            </a:r>
            <a:r>
              <a:rPr lang="en-US" sz="1800" dirty="0">
                <a:effectLst/>
                <a:latin typeface="Calibri" panose="020F0502020204030204" pitchFamily="34" charset="0"/>
                <a:ea typeface="Calibri" panose="020F0502020204030204" pitchFamily="34" charset="0"/>
                <a:cs typeface="Cambria" panose="02040503050406030204" pitchFamily="18" charset="0"/>
              </a:rPr>
              <a:t>ding of </a:t>
            </a:r>
            <a:r>
              <a:rPr lang="en-US" sz="18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the Internet, and the World-Wide Web</a:t>
            </a:r>
            <a:r>
              <a:rPr lang="en-US" sz="1800" dirty="0">
                <a:effectLst/>
                <a:latin typeface="Calibri" panose="020F0502020204030204" pitchFamily="34" charset="0"/>
                <a:ea typeface="Calibri" panose="020F0502020204030204" pitchFamily="34" charset="0"/>
                <a:cs typeface="Cambria" panose="02040503050406030204" pitchFamily="18" charset="0"/>
              </a:rPr>
              <a:t>, as well as</a:t>
            </a:r>
            <a:r>
              <a:rPr lang="en-US" sz="18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 the components of an IT system and how they interrelate. </a:t>
            </a:r>
            <a:endParaRPr lang="en-ZA" sz="18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nSpc>
                <a:spcPct val="130000"/>
              </a:lnSpc>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Cambria" panose="02040503050406030204" pitchFamily="18" charset="0"/>
              </a:rPr>
              <a:t>Demonstrate an understanding of complexity in an information technology environment and how and why it occurs. </a:t>
            </a:r>
            <a:endParaRPr lang="en-ZA" sz="18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nSpc>
                <a:spcPct val="130000"/>
              </a:lnSpc>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Cambria" panose="02040503050406030204" pitchFamily="18" charset="0"/>
              </a:rPr>
              <a:t>Demonstrate an understanding of why life-long learning and continued professional development is critical for an IT professional.</a:t>
            </a:r>
            <a:endParaRPr lang="en-ZA" sz="18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nSpc>
                <a:spcPct val="130000"/>
              </a:lnSpc>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Cambria" panose="02040503050406030204" pitchFamily="18" charset="0"/>
              </a:rPr>
              <a:t>Illustrate the use of information and communication technologies to solve problems.</a:t>
            </a:r>
            <a:endParaRPr lang="en-ZA" sz="18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nSpc>
                <a:spcPct val="130000"/>
              </a:lnSpc>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Cambria" panose="02040503050406030204" pitchFamily="18" charset="0"/>
              </a:rPr>
              <a:t>Demonstrate an understanding of how and to what extent IT has changed various application domains.</a:t>
            </a:r>
            <a:endParaRPr lang="en-ZA" sz="1800" dirty="0">
              <a:effectLst/>
              <a:latin typeface="Cambria" panose="02040503050406030204" pitchFamily="18" charset="0"/>
              <a:ea typeface="Cambria" panose="02040503050406030204" pitchFamily="18" charset="0"/>
              <a:cs typeface="Cambria" panose="02040503050406030204" pitchFamily="18" charset="0"/>
            </a:endParaRPr>
          </a:p>
          <a:p>
            <a:endParaRPr lang="en-ZA" dirty="0"/>
          </a:p>
        </p:txBody>
      </p:sp>
    </p:spTree>
    <p:extLst>
      <p:ext uri="{BB962C8B-B14F-4D97-AF65-F5344CB8AC3E}">
        <p14:creationId xmlns:p14="http://schemas.microsoft.com/office/powerpoint/2010/main" val="170310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1885-4531-4918-A24C-1004275CF4C8}"/>
              </a:ext>
            </a:extLst>
          </p:cNvPr>
          <p:cNvSpPr>
            <a:spLocks noGrp="1"/>
          </p:cNvSpPr>
          <p:nvPr>
            <p:ph type="title"/>
          </p:nvPr>
        </p:nvSpPr>
        <p:spPr/>
        <p:txBody>
          <a:bodyPr/>
          <a:lstStyle/>
          <a:p>
            <a:r>
              <a:rPr lang="en-US" dirty="0"/>
              <a:t>What is Information Technology?</a:t>
            </a:r>
            <a:endParaRPr lang="en-ZA" dirty="0"/>
          </a:p>
        </p:txBody>
      </p:sp>
      <p:sp>
        <p:nvSpPr>
          <p:cNvPr id="3" name="Content Placeholder 2">
            <a:extLst>
              <a:ext uri="{FF2B5EF4-FFF2-40B4-BE49-F238E27FC236}">
                <a16:creationId xmlns:a16="http://schemas.microsoft.com/office/drawing/2014/main" id="{B400FE33-4F62-46B7-A8F0-73A1DD96E412}"/>
              </a:ext>
            </a:extLst>
          </p:cNvPr>
          <p:cNvSpPr>
            <a:spLocks noGrp="1"/>
          </p:cNvSpPr>
          <p:nvPr>
            <p:ph idx="1"/>
          </p:nvPr>
        </p:nvSpPr>
        <p:spPr/>
        <p:txBody>
          <a:bodyPr/>
          <a:lstStyle/>
          <a:p>
            <a:endParaRPr lang="en-ZA"/>
          </a:p>
        </p:txBody>
      </p:sp>
      <p:pic>
        <p:nvPicPr>
          <p:cNvPr id="4" name="Picture 3" descr="Diagram&#10;&#10;Description automatically generated">
            <a:extLst>
              <a:ext uri="{FF2B5EF4-FFF2-40B4-BE49-F238E27FC236}">
                <a16:creationId xmlns:a16="http://schemas.microsoft.com/office/drawing/2014/main" id="{82696DF1-5F84-4B5A-B878-77B94D9249F0}"/>
              </a:ext>
            </a:extLst>
          </p:cNvPr>
          <p:cNvPicPr/>
          <p:nvPr/>
        </p:nvPicPr>
        <p:blipFill>
          <a:blip r:embed="rId2"/>
          <a:stretch>
            <a:fillRect/>
          </a:stretch>
        </p:blipFill>
        <p:spPr>
          <a:xfrm>
            <a:off x="838200" y="1397479"/>
            <a:ext cx="10720526" cy="5189751"/>
          </a:xfrm>
          <a:prstGeom prst="rect">
            <a:avLst/>
          </a:prstGeom>
        </p:spPr>
      </p:pic>
    </p:spTree>
    <p:extLst>
      <p:ext uri="{BB962C8B-B14F-4D97-AF65-F5344CB8AC3E}">
        <p14:creationId xmlns:p14="http://schemas.microsoft.com/office/powerpoint/2010/main" val="255168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2F09F-EAEF-4F4A-906D-F2BA3DAAA73F}"/>
              </a:ext>
            </a:extLst>
          </p:cNvPr>
          <p:cNvSpPr>
            <a:spLocks noGrp="1"/>
          </p:cNvSpPr>
          <p:nvPr>
            <p:ph type="title"/>
          </p:nvPr>
        </p:nvSpPr>
        <p:spPr/>
        <p:txBody>
          <a:bodyPr/>
          <a:lstStyle/>
          <a:p>
            <a:r>
              <a:rPr lang="en-US" dirty="0"/>
              <a:t>What is Computer Science?</a:t>
            </a:r>
            <a:endParaRPr lang="en-ZA" dirty="0"/>
          </a:p>
        </p:txBody>
      </p:sp>
      <p:pic>
        <p:nvPicPr>
          <p:cNvPr id="4" name="Content Placeholder 3">
            <a:extLst>
              <a:ext uri="{FF2B5EF4-FFF2-40B4-BE49-F238E27FC236}">
                <a16:creationId xmlns:a16="http://schemas.microsoft.com/office/drawing/2014/main" id="{C51E41A2-B287-4475-B8F7-318004A8BBE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3151" y="1397000"/>
            <a:ext cx="9424137" cy="4779964"/>
          </a:xfrm>
          <a:prstGeom prst="rect">
            <a:avLst/>
          </a:prstGeom>
          <a:noFill/>
        </p:spPr>
      </p:pic>
    </p:spTree>
    <p:extLst>
      <p:ext uri="{BB962C8B-B14F-4D97-AF65-F5344CB8AC3E}">
        <p14:creationId xmlns:p14="http://schemas.microsoft.com/office/powerpoint/2010/main" val="1163162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DBDE-59EB-42BA-ADD6-9AA3BEF9F413}"/>
              </a:ext>
            </a:extLst>
          </p:cNvPr>
          <p:cNvSpPr>
            <a:spLocks noGrp="1"/>
          </p:cNvSpPr>
          <p:nvPr>
            <p:ph type="title"/>
          </p:nvPr>
        </p:nvSpPr>
        <p:spPr/>
        <p:txBody>
          <a:bodyPr/>
          <a:lstStyle/>
          <a:p>
            <a:r>
              <a:rPr lang="en-US" dirty="0"/>
              <a:t>What is Software Engineering?</a:t>
            </a:r>
            <a:endParaRPr lang="en-ZA" dirty="0"/>
          </a:p>
        </p:txBody>
      </p:sp>
      <p:pic>
        <p:nvPicPr>
          <p:cNvPr id="8" name="Content Placeholder 7">
            <a:extLst>
              <a:ext uri="{FF2B5EF4-FFF2-40B4-BE49-F238E27FC236}">
                <a16:creationId xmlns:a16="http://schemas.microsoft.com/office/drawing/2014/main" id="{200D9A24-95C0-4863-9DCF-CDFA29FC81AE}"/>
              </a:ext>
            </a:extLst>
          </p:cNvPr>
          <p:cNvPicPr>
            <a:picLocks noGrp="1" noChangeAspect="1"/>
          </p:cNvPicPr>
          <p:nvPr>
            <p:ph idx="1"/>
          </p:nvPr>
        </p:nvPicPr>
        <p:blipFill>
          <a:blip r:embed="rId2"/>
          <a:stretch>
            <a:fillRect/>
          </a:stretch>
        </p:blipFill>
        <p:spPr>
          <a:xfrm>
            <a:off x="2130641" y="1296140"/>
            <a:ext cx="8215444" cy="5166804"/>
          </a:xfrm>
          <a:prstGeom prst="rect">
            <a:avLst/>
          </a:prstGeom>
        </p:spPr>
      </p:pic>
    </p:spTree>
    <p:extLst>
      <p:ext uri="{BB962C8B-B14F-4D97-AF65-F5344CB8AC3E}">
        <p14:creationId xmlns:p14="http://schemas.microsoft.com/office/powerpoint/2010/main" val="1160077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255E-0BF2-4D25-A3F2-4ACB3FA6EE59}"/>
              </a:ext>
            </a:extLst>
          </p:cNvPr>
          <p:cNvSpPr>
            <a:spLocks noGrp="1"/>
          </p:cNvSpPr>
          <p:nvPr>
            <p:ph type="title"/>
          </p:nvPr>
        </p:nvSpPr>
        <p:spPr/>
        <p:txBody>
          <a:bodyPr/>
          <a:lstStyle/>
          <a:p>
            <a:r>
              <a:rPr lang="en-US" dirty="0"/>
              <a:t>Software Developer vs Software Engineer</a:t>
            </a:r>
            <a:endParaRPr lang="en-ZA" dirty="0"/>
          </a:p>
        </p:txBody>
      </p:sp>
      <p:pic>
        <p:nvPicPr>
          <p:cNvPr id="4" name="Content Placeholder 3">
            <a:extLst>
              <a:ext uri="{FF2B5EF4-FFF2-40B4-BE49-F238E27FC236}">
                <a16:creationId xmlns:a16="http://schemas.microsoft.com/office/drawing/2014/main" id="{AD523CA9-291F-48D3-8F74-B1EC6F6974FC}"/>
              </a:ext>
            </a:extLst>
          </p:cNvPr>
          <p:cNvPicPr>
            <a:picLocks noGrp="1" noChangeAspect="1"/>
          </p:cNvPicPr>
          <p:nvPr>
            <p:ph idx="1"/>
          </p:nvPr>
        </p:nvPicPr>
        <p:blipFill>
          <a:blip r:embed="rId2"/>
          <a:stretch>
            <a:fillRect/>
          </a:stretch>
        </p:blipFill>
        <p:spPr>
          <a:xfrm>
            <a:off x="1260629" y="1396999"/>
            <a:ext cx="9907480" cy="5443015"/>
          </a:xfrm>
          <a:prstGeom prst="rect">
            <a:avLst/>
          </a:prstGeom>
        </p:spPr>
      </p:pic>
    </p:spTree>
    <p:extLst>
      <p:ext uri="{BB962C8B-B14F-4D97-AF65-F5344CB8AC3E}">
        <p14:creationId xmlns:p14="http://schemas.microsoft.com/office/powerpoint/2010/main" val="172671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2786-1C40-4F16-A0AB-B2F89C1A52C9}"/>
              </a:ext>
            </a:extLst>
          </p:cNvPr>
          <p:cNvSpPr>
            <a:spLocks noGrp="1"/>
          </p:cNvSpPr>
          <p:nvPr>
            <p:ph type="title"/>
          </p:nvPr>
        </p:nvSpPr>
        <p:spPr/>
        <p:txBody>
          <a:bodyPr/>
          <a:lstStyle/>
          <a:p>
            <a:r>
              <a:rPr lang="en-US" dirty="0"/>
              <a:t>What is Information Systems?</a:t>
            </a:r>
            <a:endParaRPr lang="en-ZA" dirty="0"/>
          </a:p>
        </p:txBody>
      </p:sp>
      <p:pic>
        <p:nvPicPr>
          <p:cNvPr id="4" name="Picture 3">
            <a:extLst>
              <a:ext uri="{FF2B5EF4-FFF2-40B4-BE49-F238E27FC236}">
                <a16:creationId xmlns:a16="http://schemas.microsoft.com/office/drawing/2014/main" id="{630AFCA1-2D0C-4647-90AB-F1C35BE14C38}"/>
              </a:ext>
            </a:extLst>
          </p:cNvPr>
          <p:cNvPicPr>
            <a:picLocks noChangeAspect="1"/>
          </p:cNvPicPr>
          <p:nvPr/>
        </p:nvPicPr>
        <p:blipFill>
          <a:blip r:embed="rId2"/>
          <a:stretch>
            <a:fillRect/>
          </a:stretch>
        </p:blipFill>
        <p:spPr>
          <a:xfrm>
            <a:off x="3284738" y="1205530"/>
            <a:ext cx="5832629" cy="4613115"/>
          </a:xfrm>
          <a:prstGeom prst="rect">
            <a:avLst/>
          </a:prstGeom>
        </p:spPr>
      </p:pic>
    </p:spTree>
    <p:extLst>
      <p:ext uri="{BB962C8B-B14F-4D97-AF65-F5344CB8AC3E}">
        <p14:creationId xmlns:p14="http://schemas.microsoft.com/office/powerpoint/2010/main" val="3452688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66F1-F3A0-4977-8679-EE688FEAEA44}"/>
              </a:ext>
            </a:extLst>
          </p:cNvPr>
          <p:cNvSpPr>
            <a:spLocks noGrp="1"/>
          </p:cNvSpPr>
          <p:nvPr>
            <p:ph type="title"/>
          </p:nvPr>
        </p:nvSpPr>
        <p:spPr/>
        <p:txBody>
          <a:bodyPr/>
          <a:lstStyle/>
          <a:p>
            <a:r>
              <a:rPr lang="en-US" dirty="0"/>
              <a:t>Components of an Information System</a:t>
            </a:r>
            <a:endParaRPr lang="en-ZA" dirty="0"/>
          </a:p>
        </p:txBody>
      </p:sp>
      <p:pic>
        <p:nvPicPr>
          <p:cNvPr id="4" name="Content Placeholder 3">
            <a:extLst>
              <a:ext uri="{FF2B5EF4-FFF2-40B4-BE49-F238E27FC236}">
                <a16:creationId xmlns:a16="http://schemas.microsoft.com/office/drawing/2014/main" id="{AD5AA69B-03F7-41C4-BAB0-85EF3E21BBDE}"/>
              </a:ext>
            </a:extLst>
          </p:cNvPr>
          <p:cNvPicPr>
            <a:picLocks noGrp="1" noChangeAspect="1"/>
          </p:cNvPicPr>
          <p:nvPr>
            <p:ph idx="1"/>
          </p:nvPr>
        </p:nvPicPr>
        <p:blipFill>
          <a:blip r:embed="rId2"/>
          <a:stretch>
            <a:fillRect/>
          </a:stretch>
        </p:blipFill>
        <p:spPr>
          <a:xfrm>
            <a:off x="2226365" y="1187508"/>
            <a:ext cx="6705600" cy="5670492"/>
          </a:xfrm>
          <a:prstGeom prst="rect">
            <a:avLst/>
          </a:prstGeom>
        </p:spPr>
      </p:pic>
    </p:spTree>
    <p:extLst>
      <p:ext uri="{BB962C8B-B14F-4D97-AF65-F5344CB8AC3E}">
        <p14:creationId xmlns:p14="http://schemas.microsoft.com/office/powerpoint/2010/main" val="22362762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Wte7FFFa"/>
  <p:tag name="ARTICULATE_PROJECT_OPEN" val="0"/>
  <p:tag name="ARTICULATE_DESIGN_ID_WHITE VIDEO BOX" val="5d6qpBLd"/>
  <p:tag name="ARTICULATE_SLIDE_THUMBNAIL_REFRESH" val="1"/>
  <p:tag name="ARTICULATE_SLIDE_COUNT" val="6"/>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Video 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X template for recordings 22-05-20" id="{921E9A64-9EE8-41E5-B16D-75918ADC9A75}" vid="{93481CF0-EFEC-407E-B05B-10CF0C39BF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841</TotalTime>
  <Words>1267</Words>
  <Application>Microsoft Office PowerPoint</Application>
  <PresentationFormat>Widescreen</PresentationFormat>
  <Paragraphs>120</Paragraphs>
  <Slides>16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Arial</vt:lpstr>
      <vt:lpstr>Calibri</vt:lpstr>
      <vt:lpstr>Cambria</vt:lpstr>
      <vt:lpstr>Gill Sans MT</vt:lpstr>
      <vt:lpstr>OpenSans-Light</vt:lpstr>
      <vt:lpstr>OpenSans-LightItalic</vt:lpstr>
      <vt:lpstr>White Video box</vt:lpstr>
      <vt:lpstr>PowerPoint Presentation</vt:lpstr>
      <vt:lpstr>FIT 152  Fundamentals of Information Technology</vt:lpstr>
      <vt:lpstr>FIT 152: Module outcomes</vt:lpstr>
      <vt:lpstr>What is Information Technology?</vt:lpstr>
      <vt:lpstr>What is Computer Science?</vt:lpstr>
      <vt:lpstr>What is Software Engineering?</vt:lpstr>
      <vt:lpstr>Software Developer vs Software Engineer</vt:lpstr>
      <vt:lpstr>What is Information Systems?</vt:lpstr>
      <vt:lpstr>Components of an Information System</vt:lpstr>
      <vt:lpstr>Types of Information Systems</vt:lpstr>
      <vt:lpstr>Prescribed reading</vt:lpstr>
      <vt:lpstr>What is Cognitive Science?</vt:lpstr>
      <vt:lpstr>What is Computer Engineering?</vt:lpstr>
      <vt:lpstr>PowerPoint Presentation</vt:lpstr>
      <vt:lpstr>Mathematics and Statistics</vt:lpstr>
      <vt:lpstr>Inside Amazon’s largest warehouse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Sykes, Debbie (Ms) - Delta</dc:creator>
  <cp:lastModifiedBy>Daniella Bettoni</cp:lastModifiedBy>
  <cp:revision>51</cp:revision>
  <dcterms:created xsi:type="dcterms:W3CDTF">2021-02-17T07:10:33Z</dcterms:created>
  <dcterms:modified xsi:type="dcterms:W3CDTF">2025-03-04T08:57:47Z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C5361F15-C82A-40D1-A4E6-5713AE67191D</vt:lpwstr>
  </property>
  <property fmtid="{D5CDD505-2E9C-101B-9397-08002B2CF9AE}" pid="3" name="ArticulatePath">
    <vt:lpwstr>Presentation1</vt:lpwstr>
  </property>
</Properties>
</file>